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9"/>
  </p:notesMasterIdLst>
  <p:sldIdLst>
    <p:sldId id="319" r:id="rId2"/>
    <p:sldId id="320" r:id="rId3"/>
    <p:sldId id="322" r:id="rId4"/>
    <p:sldId id="323" r:id="rId5"/>
    <p:sldId id="325" r:id="rId6"/>
    <p:sldId id="854" r:id="rId7"/>
    <p:sldId id="329" r:id="rId8"/>
    <p:sldId id="330" r:id="rId9"/>
    <p:sldId id="331" r:id="rId10"/>
    <p:sldId id="855" r:id="rId11"/>
    <p:sldId id="856" r:id="rId12"/>
    <p:sldId id="857" r:id="rId13"/>
    <p:sldId id="858" r:id="rId14"/>
    <p:sldId id="859" r:id="rId15"/>
    <p:sldId id="863" r:id="rId16"/>
    <p:sldId id="864" r:id="rId17"/>
    <p:sldId id="889" r:id="rId18"/>
    <p:sldId id="890" r:id="rId19"/>
    <p:sldId id="891" r:id="rId20"/>
    <p:sldId id="892" r:id="rId21"/>
    <p:sldId id="893" r:id="rId22"/>
    <p:sldId id="894" r:id="rId23"/>
    <p:sldId id="895" r:id="rId24"/>
    <p:sldId id="896" r:id="rId25"/>
    <p:sldId id="897" r:id="rId26"/>
    <p:sldId id="898" r:id="rId27"/>
    <p:sldId id="899" r:id="rId28"/>
    <p:sldId id="903" r:id="rId29"/>
    <p:sldId id="904" r:id="rId30"/>
    <p:sldId id="905" r:id="rId31"/>
    <p:sldId id="906" r:id="rId32"/>
    <p:sldId id="900" r:id="rId33"/>
    <p:sldId id="901" r:id="rId34"/>
    <p:sldId id="865" r:id="rId35"/>
    <p:sldId id="866" r:id="rId36"/>
    <p:sldId id="867" r:id="rId37"/>
    <p:sldId id="868" r:id="rId38"/>
    <p:sldId id="332" r:id="rId39"/>
    <p:sldId id="335" r:id="rId40"/>
    <p:sldId id="869" r:id="rId41"/>
    <p:sldId id="870" r:id="rId42"/>
    <p:sldId id="871" r:id="rId43"/>
    <p:sldId id="872" r:id="rId44"/>
    <p:sldId id="873" r:id="rId45"/>
    <p:sldId id="874" r:id="rId46"/>
    <p:sldId id="884" r:id="rId47"/>
    <p:sldId id="885" r:id="rId48"/>
    <p:sldId id="886" r:id="rId49"/>
    <p:sldId id="887" r:id="rId50"/>
    <p:sldId id="888" r:id="rId51"/>
    <p:sldId id="875" r:id="rId52"/>
    <p:sldId id="876" r:id="rId53"/>
    <p:sldId id="880" r:id="rId54"/>
    <p:sldId id="881" r:id="rId55"/>
    <p:sldId id="907" r:id="rId56"/>
    <p:sldId id="733" r:id="rId57"/>
    <p:sldId id="799" r:id="rId58"/>
    <p:sldId id="740" r:id="rId59"/>
    <p:sldId id="803" r:id="rId60"/>
    <p:sldId id="804" r:id="rId61"/>
    <p:sldId id="805" r:id="rId62"/>
    <p:sldId id="745" r:id="rId63"/>
    <p:sldId id="847" r:id="rId64"/>
    <p:sldId id="490" r:id="rId65"/>
    <p:sldId id="491" r:id="rId66"/>
    <p:sldId id="908" r:id="rId67"/>
    <p:sldId id="909" r:id="rId68"/>
    <p:sldId id="492" r:id="rId69"/>
    <p:sldId id="493" r:id="rId70"/>
    <p:sldId id="494" r:id="rId71"/>
    <p:sldId id="495" r:id="rId72"/>
    <p:sldId id="496" r:id="rId73"/>
    <p:sldId id="910" r:id="rId74"/>
    <p:sldId id="911" r:id="rId75"/>
    <p:sldId id="912" r:id="rId76"/>
    <p:sldId id="913" r:id="rId77"/>
    <p:sldId id="498" r:id="rId78"/>
    <p:sldId id="499" r:id="rId79"/>
    <p:sldId id="500" r:id="rId80"/>
    <p:sldId id="501" r:id="rId81"/>
    <p:sldId id="502" r:id="rId82"/>
    <p:sldId id="503" r:id="rId83"/>
    <p:sldId id="504" r:id="rId84"/>
    <p:sldId id="505" r:id="rId85"/>
    <p:sldId id="506" r:id="rId86"/>
    <p:sldId id="507" r:id="rId87"/>
    <p:sldId id="508" r:id="rId88"/>
    <p:sldId id="509" r:id="rId89"/>
    <p:sldId id="510" r:id="rId90"/>
    <p:sldId id="511" r:id="rId91"/>
    <p:sldId id="256" r:id="rId92"/>
    <p:sldId id="257" r:id="rId93"/>
    <p:sldId id="363" r:id="rId94"/>
    <p:sldId id="861" r:id="rId95"/>
    <p:sldId id="260" r:id="rId96"/>
    <p:sldId id="862" r:id="rId97"/>
    <p:sldId id="336" r:id="rId98"/>
    <p:sldId id="338" r:id="rId99"/>
    <p:sldId id="339" r:id="rId100"/>
    <p:sldId id="340" r:id="rId101"/>
    <p:sldId id="342" r:id="rId102"/>
    <p:sldId id="341" r:id="rId103"/>
    <p:sldId id="347" r:id="rId104"/>
    <p:sldId id="348" r:id="rId105"/>
    <p:sldId id="349" r:id="rId106"/>
    <p:sldId id="350" r:id="rId107"/>
    <p:sldId id="351" r:id="rId108"/>
    <p:sldId id="352" r:id="rId109"/>
    <p:sldId id="383" r:id="rId110"/>
    <p:sldId id="356" r:id="rId111"/>
    <p:sldId id="358" r:id="rId112"/>
    <p:sldId id="846" r:id="rId113"/>
    <p:sldId id="917" r:id="rId114"/>
    <p:sldId id="918" r:id="rId115"/>
    <p:sldId id="916" r:id="rId116"/>
    <p:sldId id="915" r:id="rId117"/>
    <p:sldId id="914" r:id="rId1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F55860-E181-4284-8672-37FA604ADED3}" type="datetimeFigureOut">
              <a:rPr lang="en-US" smtClean="0"/>
              <a:t>12/21/2021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CEF0DC-CEEE-421E-9684-F16879BC208F}" type="slidenum">
              <a:rPr lang="en-US" smtClean="0"/>
              <a:t>‹#›</a:t>
            </a:fld>
            <a:endParaRPr lang="en-US"/>
          </a:p>
        </p:txBody>
      </p:sp>
    </p:spTree>
    <p:extLst>
      <p:ext uri="{BB962C8B-B14F-4D97-AF65-F5344CB8AC3E}">
        <p14:creationId xmlns:p14="http://schemas.microsoft.com/office/powerpoint/2010/main" val="22148568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xfrm>
            <a:off x="1150938" y="692150"/>
            <a:ext cx="4556125" cy="3416300"/>
          </a:xfrm>
          <a:ln/>
        </p:spPr>
      </p:sp>
      <p:sp>
        <p:nvSpPr>
          <p:cNvPr id="79875"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xfrm>
            <a:off x="393700" y="692150"/>
            <a:ext cx="6070600" cy="3416300"/>
          </a:xfrm>
          <a:ln/>
        </p:spPr>
      </p:sp>
      <p:sp>
        <p:nvSpPr>
          <p:cNvPr id="70659"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xfrm>
            <a:off x="393700" y="692150"/>
            <a:ext cx="6070600" cy="3416300"/>
          </a:xfrm>
          <a:ln/>
        </p:spPr>
      </p:sp>
      <p:sp>
        <p:nvSpPr>
          <p:cNvPr id="77827"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8E1ECE87-DF94-4142-BA9A-C7FEAA72F0BF}" type="slidenum">
              <a:rPr lang="en-US" smtClean="0"/>
              <a:pPr/>
              <a:t>62</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xfrm>
            <a:off x="914400" y="4343400"/>
            <a:ext cx="5029200" cy="4114800"/>
          </a:xfrm>
          <a:noFill/>
          <a:ln/>
        </p:spPr>
        <p:txBody>
          <a:bodyPr/>
          <a:lstStyle/>
          <a:p>
            <a:pPr eaLnBrk="1" hangingPunct="1"/>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7">
            <a:extLst>
              <a:ext uri="{FF2B5EF4-FFF2-40B4-BE49-F238E27FC236}">
                <a16:creationId xmlns:a16="http://schemas.microsoft.com/office/drawing/2014/main" id="{C849D3E6-5A03-4FBC-B3E4-6FC0EB1A14A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8CC8722-7437-445D-88AB-238FDB5F0514}" type="slidenum">
              <a:rPr lang="zh-TW" altLang="en-US"/>
              <a:pPr/>
              <a:t>64</a:t>
            </a:fld>
            <a:endParaRPr lang="en-US" altLang="zh-TW"/>
          </a:p>
        </p:txBody>
      </p:sp>
      <p:sp>
        <p:nvSpPr>
          <p:cNvPr id="262147" name="Rectangle 2">
            <a:extLst>
              <a:ext uri="{FF2B5EF4-FFF2-40B4-BE49-F238E27FC236}">
                <a16:creationId xmlns:a16="http://schemas.microsoft.com/office/drawing/2014/main" id="{92ADDFD8-22C5-4CF5-9020-BA15C104D0DA}"/>
              </a:ext>
            </a:extLst>
          </p:cNvPr>
          <p:cNvSpPr>
            <a:spLocks noGrp="1" noRot="1" noChangeAspect="1" noChangeArrowheads="1" noTextEdit="1"/>
          </p:cNvSpPr>
          <p:nvPr>
            <p:ph type="sldImg"/>
          </p:nvPr>
        </p:nvSpPr>
        <p:spPr>
          <a:ln/>
        </p:spPr>
      </p:sp>
      <p:sp>
        <p:nvSpPr>
          <p:cNvPr id="262148" name="Rectangle 3">
            <a:extLst>
              <a:ext uri="{FF2B5EF4-FFF2-40B4-BE49-F238E27FC236}">
                <a16:creationId xmlns:a16="http://schemas.microsoft.com/office/drawing/2014/main" id="{F9733CA3-7883-4F63-A13C-2067DB4153D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TW"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xfrm>
            <a:off x="393700" y="692150"/>
            <a:ext cx="6070600" cy="3416300"/>
          </a:xfrm>
          <a:ln/>
        </p:spPr>
      </p:sp>
      <p:sp>
        <p:nvSpPr>
          <p:cNvPr id="93187" name="Rectangle 3"/>
          <p:cNvSpPr>
            <a:spLocks noGrp="1" noChangeArrowheads="1"/>
          </p:cNvSpPr>
          <p:nvPr>
            <p:ph type="body" idx="1"/>
          </p:nvPr>
        </p:nvSpPr>
        <p:spPr>
          <a:noFill/>
          <a:ln/>
        </p:spPr>
        <p:txBody>
          <a:bodyPr/>
          <a:lstStyle/>
          <a:p>
            <a:endParaRPr lang="en-US">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B3AF-AA3E-4F73-883F-931E0366B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3D1B503-9D5D-46C6-8E36-2CB6A7C8DC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638E39-D350-40FE-9B17-BEF01EB3CF46}"/>
              </a:ext>
            </a:extLst>
          </p:cNvPr>
          <p:cNvSpPr>
            <a:spLocks noGrp="1"/>
          </p:cNvSpPr>
          <p:nvPr>
            <p:ph type="dt" sz="half" idx="10"/>
          </p:nvPr>
        </p:nvSpPr>
        <p:spPr/>
        <p:txBody>
          <a:bodyPr/>
          <a:lstStyle/>
          <a:p>
            <a:fld id="{2FB07D2F-45B0-47E0-8E8C-B05954753A21}" type="datetimeFigureOut">
              <a:rPr lang="en-US" smtClean="0"/>
              <a:t>12/21/2021</a:t>
            </a:fld>
            <a:endParaRPr lang="en-US"/>
          </a:p>
        </p:txBody>
      </p:sp>
      <p:sp>
        <p:nvSpPr>
          <p:cNvPr id="5" name="Footer Placeholder 4">
            <a:extLst>
              <a:ext uri="{FF2B5EF4-FFF2-40B4-BE49-F238E27FC236}">
                <a16:creationId xmlns:a16="http://schemas.microsoft.com/office/drawing/2014/main" id="{5FADC25F-D7D2-4EB0-882A-E686E58179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B8793A-29A5-4035-B655-7207A3EB4D66}"/>
              </a:ext>
            </a:extLst>
          </p:cNvPr>
          <p:cNvSpPr>
            <a:spLocks noGrp="1"/>
          </p:cNvSpPr>
          <p:nvPr>
            <p:ph type="sldNum" sz="quarter" idx="12"/>
          </p:nvPr>
        </p:nvSpPr>
        <p:spPr/>
        <p:txBody>
          <a:bodyPr/>
          <a:lstStyle/>
          <a:p>
            <a:fld id="{312D2F54-A6DC-4ABF-9AE6-471501AF6CF3}" type="slidenum">
              <a:rPr lang="en-US" smtClean="0"/>
              <a:t>‹#›</a:t>
            </a:fld>
            <a:endParaRPr lang="en-US"/>
          </a:p>
        </p:txBody>
      </p:sp>
    </p:spTree>
    <p:extLst>
      <p:ext uri="{BB962C8B-B14F-4D97-AF65-F5344CB8AC3E}">
        <p14:creationId xmlns:p14="http://schemas.microsoft.com/office/powerpoint/2010/main" val="3274615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812BB-195E-4ADE-8D54-B700FD3299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DE3EEB-7C5C-4A14-9D29-A7438B9558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9FE32D-7376-42E2-9E39-CD98E5939406}"/>
              </a:ext>
            </a:extLst>
          </p:cNvPr>
          <p:cNvSpPr>
            <a:spLocks noGrp="1"/>
          </p:cNvSpPr>
          <p:nvPr>
            <p:ph type="dt" sz="half" idx="10"/>
          </p:nvPr>
        </p:nvSpPr>
        <p:spPr/>
        <p:txBody>
          <a:bodyPr/>
          <a:lstStyle/>
          <a:p>
            <a:fld id="{2FB07D2F-45B0-47E0-8E8C-B05954753A21}" type="datetimeFigureOut">
              <a:rPr lang="en-US" smtClean="0"/>
              <a:t>12/21/2021</a:t>
            </a:fld>
            <a:endParaRPr lang="en-US"/>
          </a:p>
        </p:txBody>
      </p:sp>
      <p:sp>
        <p:nvSpPr>
          <p:cNvPr id="5" name="Footer Placeholder 4">
            <a:extLst>
              <a:ext uri="{FF2B5EF4-FFF2-40B4-BE49-F238E27FC236}">
                <a16:creationId xmlns:a16="http://schemas.microsoft.com/office/drawing/2014/main" id="{85BF6FA4-F4B0-4018-8B15-D65A2CE9BF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77060B-02DA-4299-A5E9-A612877EAC5A}"/>
              </a:ext>
            </a:extLst>
          </p:cNvPr>
          <p:cNvSpPr>
            <a:spLocks noGrp="1"/>
          </p:cNvSpPr>
          <p:nvPr>
            <p:ph type="sldNum" sz="quarter" idx="12"/>
          </p:nvPr>
        </p:nvSpPr>
        <p:spPr/>
        <p:txBody>
          <a:bodyPr/>
          <a:lstStyle/>
          <a:p>
            <a:fld id="{312D2F54-A6DC-4ABF-9AE6-471501AF6CF3}" type="slidenum">
              <a:rPr lang="en-US" smtClean="0"/>
              <a:t>‹#›</a:t>
            </a:fld>
            <a:endParaRPr lang="en-US"/>
          </a:p>
        </p:txBody>
      </p:sp>
    </p:spTree>
    <p:extLst>
      <p:ext uri="{BB962C8B-B14F-4D97-AF65-F5344CB8AC3E}">
        <p14:creationId xmlns:p14="http://schemas.microsoft.com/office/powerpoint/2010/main" val="6223854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4B5AE0-6804-4C54-BDA9-8B5F461D944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74390C-1A7E-4135-BB64-60984C6D40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823F74-F1F6-4370-B229-F81C0380B504}"/>
              </a:ext>
            </a:extLst>
          </p:cNvPr>
          <p:cNvSpPr>
            <a:spLocks noGrp="1"/>
          </p:cNvSpPr>
          <p:nvPr>
            <p:ph type="dt" sz="half" idx="10"/>
          </p:nvPr>
        </p:nvSpPr>
        <p:spPr/>
        <p:txBody>
          <a:bodyPr/>
          <a:lstStyle/>
          <a:p>
            <a:fld id="{2FB07D2F-45B0-47E0-8E8C-B05954753A21}" type="datetimeFigureOut">
              <a:rPr lang="en-US" smtClean="0"/>
              <a:t>12/21/2021</a:t>
            </a:fld>
            <a:endParaRPr lang="en-US"/>
          </a:p>
        </p:txBody>
      </p:sp>
      <p:sp>
        <p:nvSpPr>
          <p:cNvPr id="5" name="Footer Placeholder 4">
            <a:extLst>
              <a:ext uri="{FF2B5EF4-FFF2-40B4-BE49-F238E27FC236}">
                <a16:creationId xmlns:a16="http://schemas.microsoft.com/office/drawing/2014/main" id="{7DFAFEF8-51CD-46CB-B742-00E3FE2C38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A01866-CEA9-493F-B0FA-5474C7E359A6}"/>
              </a:ext>
            </a:extLst>
          </p:cNvPr>
          <p:cNvSpPr>
            <a:spLocks noGrp="1"/>
          </p:cNvSpPr>
          <p:nvPr>
            <p:ph type="sldNum" sz="quarter" idx="12"/>
          </p:nvPr>
        </p:nvSpPr>
        <p:spPr/>
        <p:txBody>
          <a:bodyPr/>
          <a:lstStyle/>
          <a:p>
            <a:fld id="{312D2F54-A6DC-4ABF-9AE6-471501AF6CF3}" type="slidenum">
              <a:rPr lang="en-US" smtClean="0"/>
              <a:t>‹#›</a:t>
            </a:fld>
            <a:endParaRPr lang="en-US"/>
          </a:p>
        </p:txBody>
      </p:sp>
    </p:spTree>
    <p:extLst>
      <p:ext uri="{BB962C8B-B14F-4D97-AF65-F5344CB8AC3E}">
        <p14:creationId xmlns:p14="http://schemas.microsoft.com/office/powerpoint/2010/main" val="2135747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46038"/>
            <a:ext cx="10972800" cy="639762"/>
          </a:xfrm>
        </p:spPr>
        <p:txBody>
          <a:bodyPr/>
          <a:lstStyle/>
          <a:p>
            <a:r>
              <a:rPr lang="en-US"/>
              <a:t>Click to edit Master title style</a:t>
            </a:r>
          </a:p>
        </p:txBody>
      </p:sp>
      <p:sp>
        <p:nvSpPr>
          <p:cNvPr id="3" name="Text Placeholder 2"/>
          <p:cNvSpPr>
            <a:spLocks noGrp="1"/>
          </p:cNvSpPr>
          <p:nvPr>
            <p:ph type="body" sz="half" idx="1"/>
          </p:nvPr>
        </p:nvSpPr>
        <p:spPr>
          <a:xfrm>
            <a:off x="609600" y="762000"/>
            <a:ext cx="10972800" cy="2781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 y="3695700"/>
            <a:ext cx="10972800" cy="2781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28459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706D0-BF4E-4723-8A32-9F2F487E09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150EE8-E3ED-4C2F-BFBB-0A92B4A1195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87360B-B4EA-4F2F-B7C7-06C200F98124}"/>
              </a:ext>
            </a:extLst>
          </p:cNvPr>
          <p:cNvSpPr>
            <a:spLocks noGrp="1"/>
          </p:cNvSpPr>
          <p:nvPr>
            <p:ph type="dt" sz="half" idx="10"/>
          </p:nvPr>
        </p:nvSpPr>
        <p:spPr/>
        <p:txBody>
          <a:bodyPr/>
          <a:lstStyle/>
          <a:p>
            <a:fld id="{2FB07D2F-45B0-47E0-8E8C-B05954753A21}" type="datetimeFigureOut">
              <a:rPr lang="en-US" smtClean="0"/>
              <a:t>12/21/2021</a:t>
            </a:fld>
            <a:endParaRPr lang="en-US"/>
          </a:p>
        </p:txBody>
      </p:sp>
      <p:sp>
        <p:nvSpPr>
          <p:cNvPr id="5" name="Footer Placeholder 4">
            <a:extLst>
              <a:ext uri="{FF2B5EF4-FFF2-40B4-BE49-F238E27FC236}">
                <a16:creationId xmlns:a16="http://schemas.microsoft.com/office/drawing/2014/main" id="{77C9CF44-8C17-4D60-9D32-B23942218F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ED863C-F985-4251-B4B3-BFFE48579197}"/>
              </a:ext>
            </a:extLst>
          </p:cNvPr>
          <p:cNvSpPr>
            <a:spLocks noGrp="1"/>
          </p:cNvSpPr>
          <p:nvPr>
            <p:ph type="sldNum" sz="quarter" idx="12"/>
          </p:nvPr>
        </p:nvSpPr>
        <p:spPr/>
        <p:txBody>
          <a:bodyPr/>
          <a:lstStyle/>
          <a:p>
            <a:fld id="{312D2F54-A6DC-4ABF-9AE6-471501AF6CF3}" type="slidenum">
              <a:rPr lang="en-US" smtClean="0"/>
              <a:t>‹#›</a:t>
            </a:fld>
            <a:endParaRPr lang="en-US"/>
          </a:p>
        </p:txBody>
      </p:sp>
    </p:spTree>
    <p:extLst>
      <p:ext uri="{BB962C8B-B14F-4D97-AF65-F5344CB8AC3E}">
        <p14:creationId xmlns:p14="http://schemas.microsoft.com/office/powerpoint/2010/main" val="99893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1009C-E66D-4A64-A405-2B603EA7CC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3E1915-CAF4-45B7-A1CA-FEF022AA0E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5EB42F-5F0D-4C70-A425-F52EF4DC17AB}"/>
              </a:ext>
            </a:extLst>
          </p:cNvPr>
          <p:cNvSpPr>
            <a:spLocks noGrp="1"/>
          </p:cNvSpPr>
          <p:nvPr>
            <p:ph type="dt" sz="half" idx="10"/>
          </p:nvPr>
        </p:nvSpPr>
        <p:spPr/>
        <p:txBody>
          <a:bodyPr/>
          <a:lstStyle/>
          <a:p>
            <a:fld id="{2FB07D2F-45B0-47E0-8E8C-B05954753A21}" type="datetimeFigureOut">
              <a:rPr lang="en-US" smtClean="0"/>
              <a:t>12/21/2021</a:t>
            </a:fld>
            <a:endParaRPr lang="en-US"/>
          </a:p>
        </p:txBody>
      </p:sp>
      <p:sp>
        <p:nvSpPr>
          <p:cNvPr id="5" name="Footer Placeholder 4">
            <a:extLst>
              <a:ext uri="{FF2B5EF4-FFF2-40B4-BE49-F238E27FC236}">
                <a16:creationId xmlns:a16="http://schemas.microsoft.com/office/drawing/2014/main" id="{F03EBC5F-2DF6-4B59-83EB-F92233AAE0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4331E4-2A49-4C80-AC76-6F042140F442}"/>
              </a:ext>
            </a:extLst>
          </p:cNvPr>
          <p:cNvSpPr>
            <a:spLocks noGrp="1"/>
          </p:cNvSpPr>
          <p:nvPr>
            <p:ph type="sldNum" sz="quarter" idx="12"/>
          </p:nvPr>
        </p:nvSpPr>
        <p:spPr/>
        <p:txBody>
          <a:bodyPr/>
          <a:lstStyle/>
          <a:p>
            <a:fld id="{312D2F54-A6DC-4ABF-9AE6-471501AF6CF3}" type="slidenum">
              <a:rPr lang="en-US" smtClean="0"/>
              <a:t>‹#›</a:t>
            </a:fld>
            <a:endParaRPr lang="en-US"/>
          </a:p>
        </p:txBody>
      </p:sp>
    </p:spTree>
    <p:extLst>
      <p:ext uri="{BB962C8B-B14F-4D97-AF65-F5344CB8AC3E}">
        <p14:creationId xmlns:p14="http://schemas.microsoft.com/office/powerpoint/2010/main" val="511901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34CD-F86C-4974-9A0E-B250BB2897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78321A-9515-4B53-90A8-9A990403AE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33E8CF0-7891-49D6-874D-533EED77A1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633E2A5-55B0-4692-9C03-EDF67DAF8126}"/>
              </a:ext>
            </a:extLst>
          </p:cNvPr>
          <p:cNvSpPr>
            <a:spLocks noGrp="1"/>
          </p:cNvSpPr>
          <p:nvPr>
            <p:ph type="dt" sz="half" idx="10"/>
          </p:nvPr>
        </p:nvSpPr>
        <p:spPr/>
        <p:txBody>
          <a:bodyPr/>
          <a:lstStyle/>
          <a:p>
            <a:fld id="{2FB07D2F-45B0-47E0-8E8C-B05954753A21}" type="datetimeFigureOut">
              <a:rPr lang="en-US" smtClean="0"/>
              <a:t>12/21/2021</a:t>
            </a:fld>
            <a:endParaRPr lang="en-US"/>
          </a:p>
        </p:txBody>
      </p:sp>
      <p:sp>
        <p:nvSpPr>
          <p:cNvPr id="6" name="Footer Placeholder 5">
            <a:extLst>
              <a:ext uri="{FF2B5EF4-FFF2-40B4-BE49-F238E27FC236}">
                <a16:creationId xmlns:a16="http://schemas.microsoft.com/office/drawing/2014/main" id="{18CF60B0-71BE-4AF4-BC0A-627FBE9F67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B17F89-1037-4C1F-B8D1-2936A6897EA4}"/>
              </a:ext>
            </a:extLst>
          </p:cNvPr>
          <p:cNvSpPr>
            <a:spLocks noGrp="1"/>
          </p:cNvSpPr>
          <p:nvPr>
            <p:ph type="sldNum" sz="quarter" idx="12"/>
          </p:nvPr>
        </p:nvSpPr>
        <p:spPr/>
        <p:txBody>
          <a:bodyPr/>
          <a:lstStyle/>
          <a:p>
            <a:fld id="{312D2F54-A6DC-4ABF-9AE6-471501AF6CF3}" type="slidenum">
              <a:rPr lang="en-US" smtClean="0"/>
              <a:t>‹#›</a:t>
            </a:fld>
            <a:endParaRPr lang="en-US"/>
          </a:p>
        </p:txBody>
      </p:sp>
    </p:spTree>
    <p:extLst>
      <p:ext uri="{BB962C8B-B14F-4D97-AF65-F5344CB8AC3E}">
        <p14:creationId xmlns:p14="http://schemas.microsoft.com/office/powerpoint/2010/main" val="4130370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4063F-4970-4B33-99FF-A91494C1B1B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20B9BB-1E77-4651-AFA8-E0684A335F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996BDAB-E27A-45C7-959E-657F87A1ED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97A4BD2-B609-4900-B377-268E0E5827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5D2747-F729-4560-A87F-D984FB8AAB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966953C-D6E5-421B-BF72-A16A39F2F4AB}"/>
              </a:ext>
            </a:extLst>
          </p:cNvPr>
          <p:cNvSpPr>
            <a:spLocks noGrp="1"/>
          </p:cNvSpPr>
          <p:nvPr>
            <p:ph type="dt" sz="half" idx="10"/>
          </p:nvPr>
        </p:nvSpPr>
        <p:spPr/>
        <p:txBody>
          <a:bodyPr/>
          <a:lstStyle/>
          <a:p>
            <a:fld id="{2FB07D2F-45B0-47E0-8E8C-B05954753A21}" type="datetimeFigureOut">
              <a:rPr lang="en-US" smtClean="0"/>
              <a:t>12/21/2021</a:t>
            </a:fld>
            <a:endParaRPr lang="en-US"/>
          </a:p>
        </p:txBody>
      </p:sp>
      <p:sp>
        <p:nvSpPr>
          <p:cNvPr id="8" name="Footer Placeholder 7">
            <a:extLst>
              <a:ext uri="{FF2B5EF4-FFF2-40B4-BE49-F238E27FC236}">
                <a16:creationId xmlns:a16="http://schemas.microsoft.com/office/drawing/2014/main" id="{2F1966FD-BB50-470F-B3FE-E2448C9DEC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D204F6-D1F6-4CDF-B4AA-BAA54B54A966}"/>
              </a:ext>
            </a:extLst>
          </p:cNvPr>
          <p:cNvSpPr>
            <a:spLocks noGrp="1"/>
          </p:cNvSpPr>
          <p:nvPr>
            <p:ph type="sldNum" sz="quarter" idx="12"/>
          </p:nvPr>
        </p:nvSpPr>
        <p:spPr/>
        <p:txBody>
          <a:bodyPr/>
          <a:lstStyle/>
          <a:p>
            <a:fld id="{312D2F54-A6DC-4ABF-9AE6-471501AF6CF3}" type="slidenum">
              <a:rPr lang="en-US" smtClean="0"/>
              <a:t>‹#›</a:t>
            </a:fld>
            <a:endParaRPr lang="en-US"/>
          </a:p>
        </p:txBody>
      </p:sp>
    </p:spTree>
    <p:extLst>
      <p:ext uri="{BB962C8B-B14F-4D97-AF65-F5344CB8AC3E}">
        <p14:creationId xmlns:p14="http://schemas.microsoft.com/office/powerpoint/2010/main" val="2189033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FEA07-68ED-4FB9-BB81-A80BE86F828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3683832-30B5-4E22-96DB-0129221A0F81}"/>
              </a:ext>
            </a:extLst>
          </p:cNvPr>
          <p:cNvSpPr>
            <a:spLocks noGrp="1"/>
          </p:cNvSpPr>
          <p:nvPr>
            <p:ph type="dt" sz="half" idx="10"/>
          </p:nvPr>
        </p:nvSpPr>
        <p:spPr/>
        <p:txBody>
          <a:bodyPr/>
          <a:lstStyle/>
          <a:p>
            <a:fld id="{2FB07D2F-45B0-47E0-8E8C-B05954753A21}" type="datetimeFigureOut">
              <a:rPr lang="en-US" smtClean="0"/>
              <a:t>12/21/2021</a:t>
            </a:fld>
            <a:endParaRPr lang="en-US"/>
          </a:p>
        </p:txBody>
      </p:sp>
      <p:sp>
        <p:nvSpPr>
          <p:cNvPr id="4" name="Footer Placeholder 3">
            <a:extLst>
              <a:ext uri="{FF2B5EF4-FFF2-40B4-BE49-F238E27FC236}">
                <a16:creationId xmlns:a16="http://schemas.microsoft.com/office/drawing/2014/main" id="{CBE2451B-7293-4A13-B1A9-CE3D2B1CF5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C1CE401-AC45-4DC9-B6CB-A839EB892C51}"/>
              </a:ext>
            </a:extLst>
          </p:cNvPr>
          <p:cNvSpPr>
            <a:spLocks noGrp="1"/>
          </p:cNvSpPr>
          <p:nvPr>
            <p:ph type="sldNum" sz="quarter" idx="12"/>
          </p:nvPr>
        </p:nvSpPr>
        <p:spPr/>
        <p:txBody>
          <a:bodyPr/>
          <a:lstStyle/>
          <a:p>
            <a:fld id="{312D2F54-A6DC-4ABF-9AE6-471501AF6CF3}" type="slidenum">
              <a:rPr lang="en-US" smtClean="0"/>
              <a:t>‹#›</a:t>
            </a:fld>
            <a:endParaRPr lang="en-US"/>
          </a:p>
        </p:txBody>
      </p:sp>
    </p:spTree>
    <p:extLst>
      <p:ext uri="{BB962C8B-B14F-4D97-AF65-F5344CB8AC3E}">
        <p14:creationId xmlns:p14="http://schemas.microsoft.com/office/powerpoint/2010/main" val="3484745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753EE4-9795-483A-9CEE-6CB68431456C}"/>
              </a:ext>
            </a:extLst>
          </p:cNvPr>
          <p:cNvSpPr>
            <a:spLocks noGrp="1"/>
          </p:cNvSpPr>
          <p:nvPr>
            <p:ph type="dt" sz="half" idx="10"/>
          </p:nvPr>
        </p:nvSpPr>
        <p:spPr/>
        <p:txBody>
          <a:bodyPr/>
          <a:lstStyle/>
          <a:p>
            <a:fld id="{2FB07D2F-45B0-47E0-8E8C-B05954753A21}" type="datetimeFigureOut">
              <a:rPr lang="en-US" smtClean="0"/>
              <a:t>12/21/2021</a:t>
            </a:fld>
            <a:endParaRPr lang="en-US"/>
          </a:p>
        </p:txBody>
      </p:sp>
      <p:sp>
        <p:nvSpPr>
          <p:cNvPr id="3" name="Footer Placeholder 2">
            <a:extLst>
              <a:ext uri="{FF2B5EF4-FFF2-40B4-BE49-F238E27FC236}">
                <a16:creationId xmlns:a16="http://schemas.microsoft.com/office/drawing/2014/main" id="{80D1FD63-F9C2-4AC5-9CAC-7E4D2F71FD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26394C-5560-4C44-B7F4-8F6E25684DD1}"/>
              </a:ext>
            </a:extLst>
          </p:cNvPr>
          <p:cNvSpPr>
            <a:spLocks noGrp="1"/>
          </p:cNvSpPr>
          <p:nvPr>
            <p:ph type="sldNum" sz="quarter" idx="12"/>
          </p:nvPr>
        </p:nvSpPr>
        <p:spPr/>
        <p:txBody>
          <a:bodyPr/>
          <a:lstStyle/>
          <a:p>
            <a:fld id="{312D2F54-A6DC-4ABF-9AE6-471501AF6CF3}" type="slidenum">
              <a:rPr lang="en-US" smtClean="0"/>
              <a:t>‹#›</a:t>
            </a:fld>
            <a:endParaRPr lang="en-US"/>
          </a:p>
        </p:txBody>
      </p:sp>
    </p:spTree>
    <p:extLst>
      <p:ext uri="{BB962C8B-B14F-4D97-AF65-F5344CB8AC3E}">
        <p14:creationId xmlns:p14="http://schemas.microsoft.com/office/powerpoint/2010/main" val="3151589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5F39B-285B-48AD-B3FD-4E84795FD6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6707356-D2B6-4B30-B25C-E9A64380EA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08F846D-3A4F-4BF2-A888-D88058921B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9AE6F7-FE05-4EA9-A3DC-17D870926378}"/>
              </a:ext>
            </a:extLst>
          </p:cNvPr>
          <p:cNvSpPr>
            <a:spLocks noGrp="1"/>
          </p:cNvSpPr>
          <p:nvPr>
            <p:ph type="dt" sz="half" idx="10"/>
          </p:nvPr>
        </p:nvSpPr>
        <p:spPr/>
        <p:txBody>
          <a:bodyPr/>
          <a:lstStyle/>
          <a:p>
            <a:fld id="{2FB07D2F-45B0-47E0-8E8C-B05954753A21}" type="datetimeFigureOut">
              <a:rPr lang="en-US" smtClean="0"/>
              <a:t>12/21/2021</a:t>
            </a:fld>
            <a:endParaRPr lang="en-US"/>
          </a:p>
        </p:txBody>
      </p:sp>
      <p:sp>
        <p:nvSpPr>
          <p:cNvPr id="6" name="Footer Placeholder 5">
            <a:extLst>
              <a:ext uri="{FF2B5EF4-FFF2-40B4-BE49-F238E27FC236}">
                <a16:creationId xmlns:a16="http://schemas.microsoft.com/office/drawing/2014/main" id="{CAA80FDB-4611-49A5-A494-310C691619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AA29B1-EBC4-4B7D-BBCD-5AAD58A1B982}"/>
              </a:ext>
            </a:extLst>
          </p:cNvPr>
          <p:cNvSpPr>
            <a:spLocks noGrp="1"/>
          </p:cNvSpPr>
          <p:nvPr>
            <p:ph type="sldNum" sz="quarter" idx="12"/>
          </p:nvPr>
        </p:nvSpPr>
        <p:spPr/>
        <p:txBody>
          <a:bodyPr/>
          <a:lstStyle/>
          <a:p>
            <a:fld id="{312D2F54-A6DC-4ABF-9AE6-471501AF6CF3}" type="slidenum">
              <a:rPr lang="en-US" smtClean="0"/>
              <a:t>‹#›</a:t>
            </a:fld>
            <a:endParaRPr lang="en-US"/>
          </a:p>
        </p:txBody>
      </p:sp>
    </p:spTree>
    <p:extLst>
      <p:ext uri="{BB962C8B-B14F-4D97-AF65-F5344CB8AC3E}">
        <p14:creationId xmlns:p14="http://schemas.microsoft.com/office/powerpoint/2010/main" val="3610300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A4859-4E12-4A6B-83A2-B245F3639C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7FB5A00-EC16-4151-8DCF-0F77B46117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77E928A-A3B3-435C-99DC-3F414C654E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C61F9C-F5BB-46F8-BFE9-E6827A1A8BFB}"/>
              </a:ext>
            </a:extLst>
          </p:cNvPr>
          <p:cNvSpPr>
            <a:spLocks noGrp="1"/>
          </p:cNvSpPr>
          <p:nvPr>
            <p:ph type="dt" sz="half" idx="10"/>
          </p:nvPr>
        </p:nvSpPr>
        <p:spPr/>
        <p:txBody>
          <a:bodyPr/>
          <a:lstStyle/>
          <a:p>
            <a:fld id="{2FB07D2F-45B0-47E0-8E8C-B05954753A21}" type="datetimeFigureOut">
              <a:rPr lang="en-US" smtClean="0"/>
              <a:t>12/21/2021</a:t>
            </a:fld>
            <a:endParaRPr lang="en-US"/>
          </a:p>
        </p:txBody>
      </p:sp>
      <p:sp>
        <p:nvSpPr>
          <p:cNvPr id="6" name="Footer Placeholder 5">
            <a:extLst>
              <a:ext uri="{FF2B5EF4-FFF2-40B4-BE49-F238E27FC236}">
                <a16:creationId xmlns:a16="http://schemas.microsoft.com/office/drawing/2014/main" id="{8EEE8977-E048-411F-8DA9-47268C69AD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AB6E89-7A1E-4821-AF10-501554A74419}"/>
              </a:ext>
            </a:extLst>
          </p:cNvPr>
          <p:cNvSpPr>
            <a:spLocks noGrp="1"/>
          </p:cNvSpPr>
          <p:nvPr>
            <p:ph type="sldNum" sz="quarter" idx="12"/>
          </p:nvPr>
        </p:nvSpPr>
        <p:spPr/>
        <p:txBody>
          <a:bodyPr/>
          <a:lstStyle/>
          <a:p>
            <a:fld id="{312D2F54-A6DC-4ABF-9AE6-471501AF6CF3}" type="slidenum">
              <a:rPr lang="en-US" smtClean="0"/>
              <a:t>‹#›</a:t>
            </a:fld>
            <a:endParaRPr lang="en-US"/>
          </a:p>
        </p:txBody>
      </p:sp>
    </p:spTree>
    <p:extLst>
      <p:ext uri="{BB962C8B-B14F-4D97-AF65-F5344CB8AC3E}">
        <p14:creationId xmlns:p14="http://schemas.microsoft.com/office/powerpoint/2010/main" val="3584315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6EE49-B090-46C8-9310-648C71A0C7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F7D4089-F861-4B6C-B161-0EF204D023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20B0C5-810A-4DA8-BF58-86112D838B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B07D2F-45B0-47E0-8E8C-B05954753A21}" type="datetimeFigureOut">
              <a:rPr lang="en-US" smtClean="0"/>
              <a:t>12/21/2021</a:t>
            </a:fld>
            <a:endParaRPr lang="en-US"/>
          </a:p>
        </p:txBody>
      </p:sp>
      <p:sp>
        <p:nvSpPr>
          <p:cNvPr id="5" name="Footer Placeholder 4">
            <a:extLst>
              <a:ext uri="{FF2B5EF4-FFF2-40B4-BE49-F238E27FC236}">
                <a16:creationId xmlns:a16="http://schemas.microsoft.com/office/drawing/2014/main" id="{9AE200EC-0960-4204-88BA-B918774EC2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B661750-BF95-43E2-B859-33952F12C7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2D2F54-A6DC-4ABF-9AE6-471501AF6CF3}" type="slidenum">
              <a:rPr lang="en-US" smtClean="0"/>
              <a:t>‹#›</a:t>
            </a:fld>
            <a:endParaRPr lang="en-US"/>
          </a:p>
        </p:txBody>
      </p:sp>
    </p:spTree>
    <p:extLst>
      <p:ext uri="{BB962C8B-B14F-4D97-AF65-F5344CB8AC3E}">
        <p14:creationId xmlns:p14="http://schemas.microsoft.com/office/powerpoint/2010/main" val="24407449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10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0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3.jpeg"/></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file:///I:\Media\Movies\05M14VD1.MOV"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6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73BA5-4220-4DF0-9EA7-7534CBACE7AB}"/>
              </a:ext>
            </a:extLst>
          </p:cNvPr>
          <p:cNvSpPr>
            <a:spLocks noGrp="1"/>
          </p:cNvSpPr>
          <p:nvPr>
            <p:ph type="title"/>
          </p:nvPr>
        </p:nvSpPr>
        <p:spPr/>
        <p:txBody>
          <a:bodyPr>
            <a:normAutofit/>
          </a:bodyPr>
          <a:lstStyle/>
          <a:p>
            <a:pPr algn="ctr"/>
            <a:r>
              <a:rPr lang="en-US" sz="6600" b="1" dirty="0"/>
              <a:t>CHM 101 2020-2021</a:t>
            </a:r>
          </a:p>
        </p:txBody>
      </p:sp>
      <p:sp>
        <p:nvSpPr>
          <p:cNvPr id="3" name="Content Placeholder 2">
            <a:extLst>
              <a:ext uri="{FF2B5EF4-FFF2-40B4-BE49-F238E27FC236}">
                <a16:creationId xmlns:a16="http://schemas.microsoft.com/office/drawing/2014/main" id="{EB7ABC78-C70D-41D3-A6FC-13B1F4254F73}"/>
              </a:ext>
            </a:extLst>
          </p:cNvPr>
          <p:cNvSpPr>
            <a:spLocks noGrp="1"/>
          </p:cNvSpPr>
          <p:nvPr>
            <p:ph idx="1"/>
          </p:nvPr>
        </p:nvSpPr>
        <p:spPr>
          <a:xfrm>
            <a:off x="838200" y="1825624"/>
            <a:ext cx="11353800" cy="5032375"/>
          </a:xfrm>
        </p:spPr>
        <p:txBody>
          <a:bodyPr>
            <a:normAutofit/>
          </a:bodyPr>
          <a:lstStyle/>
          <a:p>
            <a:pPr marL="0" indent="0">
              <a:buNone/>
            </a:pPr>
            <a:r>
              <a:rPr lang="en-US" dirty="0"/>
              <a:t>Learning Objectives:</a:t>
            </a:r>
          </a:p>
          <a:p>
            <a:pPr marL="0" indent="0">
              <a:buNone/>
            </a:pPr>
            <a:endParaRPr lang="en-US" sz="1100" dirty="0"/>
          </a:p>
          <a:p>
            <a:pPr marL="0" indent="0">
              <a:buNone/>
            </a:pPr>
            <a:r>
              <a:rPr lang="en-US" dirty="0"/>
              <a:t>	</a:t>
            </a:r>
            <a:r>
              <a:rPr lang="en-US" sz="3600" b="1" dirty="0"/>
              <a:t>Important applications of </a:t>
            </a:r>
            <a:r>
              <a:rPr lang="en-US" sz="3600" b="1" dirty="0" err="1"/>
              <a:t>equilibra</a:t>
            </a:r>
            <a:r>
              <a:rPr lang="en-US" sz="3600" b="1" dirty="0"/>
              <a:t> like </a:t>
            </a:r>
          </a:p>
          <a:p>
            <a:pPr lvl="8"/>
            <a:r>
              <a:rPr lang="en-US" sz="5400" dirty="0"/>
              <a:t>pH</a:t>
            </a:r>
          </a:p>
          <a:p>
            <a:pPr lvl="8"/>
            <a:r>
              <a:rPr lang="en-US" sz="5400" dirty="0"/>
              <a:t>Solubility</a:t>
            </a:r>
          </a:p>
          <a:p>
            <a:pPr lvl="8"/>
            <a:r>
              <a:rPr lang="en-US" sz="5400" dirty="0"/>
              <a:t>Solubility of Ionic Solids </a:t>
            </a:r>
          </a:p>
        </p:txBody>
      </p:sp>
      <p:sp>
        <p:nvSpPr>
          <p:cNvPr id="4" name="TextBox 3">
            <a:extLst>
              <a:ext uri="{FF2B5EF4-FFF2-40B4-BE49-F238E27FC236}">
                <a16:creationId xmlns:a16="http://schemas.microsoft.com/office/drawing/2014/main" id="{3F2F9280-F410-4BF9-95A9-0964EA533253}"/>
              </a:ext>
            </a:extLst>
          </p:cNvPr>
          <p:cNvSpPr txBox="1"/>
          <p:nvPr/>
        </p:nvSpPr>
        <p:spPr>
          <a:xfrm>
            <a:off x="3494314" y="5846544"/>
            <a:ext cx="4865915" cy="769441"/>
          </a:xfrm>
          <a:prstGeom prst="rect">
            <a:avLst/>
          </a:prstGeom>
          <a:noFill/>
        </p:spPr>
        <p:txBody>
          <a:bodyPr wrap="square" rtlCol="0">
            <a:spAutoFit/>
          </a:bodyPr>
          <a:lstStyle/>
          <a:p>
            <a:r>
              <a:rPr lang="en-US" sz="4400" b="1" dirty="0">
                <a:solidFill>
                  <a:srgbClr val="FF0000"/>
                </a:solidFill>
              </a:rPr>
              <a:t>Dr Oladoyinbo F. O.</a:t>
            </a:r>
          </a:p>
        </p:txBody>
      </p:sp>
    </p:spTree>
    <p:extLst>
      <p:ext uri="{BB962C8B-B14F-4D97-AF65-F5344CB8AC3E}">
        <p14:creationId xmlns:p14="http://schemas.microsoft.com/office/powerpoint/2010/main" val="389749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FCE25-F225-41DA-83A2-1DA9060D1568}"/>
              </a:ext>
            </a:extLst>
          </p:cNvPr>
          <p:cNvSpPr>
            <a:spLocks noGrp="1"/>
          </p:cNvSpPr>
          <p:nvPr>
            <p:ph type="title"/>
          </p:nvPr>
        </p:nvSpPr>
        <p:spPr/>
        <p:txBody>
          <a:bodyPr/>
          <a:lstStyle/>
          <a:p>
            <a:r>
              <a:rPr lang="en-US" b="1" i="0" cap="all" dirty="0">
                <a:solidFill>
                  <a:srgbClr val="00BBBC"/>
                </a:solidFill>
                <a:effectLst/>
                <a:latin typeface="Manrope"/>
              </a:rPr>
              <a:t>PH METER</a:t>
            </a:r>
            <a:br>
              <a:rPr lang="en-US" b="1" i="0" cap="all" dirty="0">
                <a:solidFill>
                  <a:srgbClr val="00BBBC"/>
                </a:solidFill>
                <a:effectLst/>
                <a:latin typeface="Manrope"/>
              </a:rPr>
            </a:br>
            <a:endParaRPr lang="en-US" dirty="0"/>
          </a:p>
        </p:txBody>
      </p:sp>
      <p:sp>
        <p:nvSpPr>
          <p:cNvPr id="3" name="Content Placeholder 2">
            <a:extLst>
              <a:ext uri="{FF2B5EF4-FFF2-40B4-BE49-F238E27FC236}">
                <a16:creationId xmlns:a16="http://schemas.microsoft.com/office/drawing/2014/main" id="{8C009BB4-DB7A-462A-9339-65464EC9C69D}"/>
              </a:ext>
            </a:extLst>
          </p:cNvPr>
          <p:cNvSpPr>
            <a:spLocks noGrp="1"/>
          </p:cNvSpPr>
          <p:nvPr>
            <p:ph idx="1"/>
          </p:nvPr>
        </p:nvSpPr>
        <p:spPr/>
        <p:txBody>
          <a:bodyPr>
            <a:normAutofit/>
          </a:bodyPr>
          <a:lstStyle/>
          <a:p>
            <a:r>
              <a:rPr lang="en-US" sz="3600" b="1" i="0" dirty="0">
                <a:solidFill>
                  <a:srgbClr val="000000"/>
                </a:solidFill>
                <a:effectLst/>
                <a:latin typeface="Manrope"/>
              </a:rPr>
              <a:t>A pH Meter is a scientific instrument that measures the hydrogen-ion concentration (or pH) in a solution, indicating its acidity or alkalinity. </a:t>
            </a:r>
          </a:p>
          <a:p>
            <a:endParaRPr lang="en-US" sz="3600" b="1" dirty="0">
              <a:solidFill>
                <a:srgbClr val="000000"/>
              </a:solidFill>
              <a:latin typeface="Manrope"/>
            </a:endParaRPr>
          </a:p>
          <a:p>
            <a:r>
              <a:rPr lang="en-US" sz="3600" b="1" i="0" dirty="0">
                <a:solidFill>
                  <a:srgbClr val="000000"/>
                </a:solidFill>
                <a:effectLst/>
                <a:latin typeface="Manrope"/>
              </a:rPr>
              <a:t>The pH meter measures the difference in electrical potential between a pH electrode and a reference electrode.</a:t>
            </a:r>
            <a:endParaRPr lang="en-US" sz="3600" b="1" dirty="0"/>
          </a:p>
        </p:txBody>
      </p:sp>
    </p:spTree>
    <p:extLst>
      <p:ext uri="{BB962C8B-B14F-4D97-AF65-F5344CB8AC3E}">
        <p14:creationId xmlns:p14="http://schemas.microsoft.com/office/powerpoint/2010/main" val="373562100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Factors influencing solubility </a:t>
            </a:r>
            <a:endParaRPr lang="ko-KR" altLang="en-US" dirty="0"/>
          </a:p>
        </p:txBody>
      </p:sp>
      <p:sp>
        <p:nvSpPr>
          <p:cNvPr id="3" name="내용 개체 틀 2"/>
          <p:cNvSpPr>
            <a:spLocks noGrp="1"/>
          </p:cNvSpPr>
          <p:nvPr>
            <p:ph sz="quarter" idx="1"/>
          </p:nvPr>
        </p:nvSpPr>
        <p:spPr>
          <a:xfrm>
            <a:off x="1" y="1690687"/>
            <a:ext cx="6096000" cy="4628469"/>
          </a:xfrm>
        </p:spPr>
        <p:txBody>
          <a:bodyPr>
            <a:normAutofit/>
          </a:bodyPr>
          <a:lstStyle/>
          <a:p>
            <a:r>
              <a:rPr lang="en-US" altLang="ko-KR" sz="3600" b="1" dirty="0"/>
              <a:t>Chemical structure</a:t>
            </a:r>
          </a:p>
          <a:p>
            <a:pPr lvl="1"/>
            <a:endParaRPr lang="en-US" altLang="ko-KR" sz="3200" b="1" dirty="0"/>
          </a:p>
          <a:p>
            <a:pPr lvl="1"/>
            <a:r>
              <a:rPr lang="en-US" altLang="ko-KR" sz="3200" b="1" dirty="0"/>
              <a:t>Hydrogen bonding</a:t>
            </a:r>
          </a:p>
          <a:p>
            <a:pPr lvl="1"/>
            <a:endParaRPr lang="en-US" altLang="ko-KR" sz="3200" b="1" dirty="0"/>
          </a:p>
          <a:p>
            <a:pPr lvl="2"/>
            <a:r>
              <a:rPr lang="en-US" altLang="ko-KR" sz="2800" dirty="0">
                <a:solidFill>
                  <a:srgbClr val="7030A0"/>
                </a:solidFill>
              </a:rPr>
              <a:t>The attractive interaction of a hydrogen atom with an electronegative atom, such as nitrogen, oxygen or fluorine</a:t>
            </a:r>
          </a:p>
          <a:p>
            <a:pPr lvl="2"/>
            <a:r>
              <a:rPr lang="en-US" altLang="ko-KR" sz="2800" dirty="0">
                <a:solidFill>
                  <a:srgbClr val="7030A0"/>
                </a:solidFill>
              </a:rPr>
              <a:t>Major factor on solubility in water</a:t>
            </a:r>
          </a:p>
          <a:p>
            <a:endParaRPr lang="en-US" altLang="ko-KR" sz="3600" b="1" dirty="0"/>
          </a:p>
          <a:p>
            <a:endParaRPr lang="en-US" altLang="ko-KR" sz="3600" b="1" dirty="0"/>
          </a:p>
          <a:p>
            <a:endParaRPr lang="en-US" altLang="ko-KR" sz="3600" b="1" dirty="0"/>
          </a:p>
          <a:p>
            <a:endParaRPr lang="en-US" altLang="ko-KR" sz="3600" b="1" dirty="0"/>
          </a:p>
          <a:p>
            <a:pPr>
              <a:buNone/>
            </a:pPr>
            <a:endParaRPr lang="en-US" altLang="ko-KR" sz="3600" b="1" dirty="0"/>
          </a:p>
          <a:p>
            <a:endParaRPr lang="en-US" altLang="ko-KR" sz="3600" b="1" dirty="0"/>
          </a:p>
          <a:p>
            <a:endParaRPr lang="en-US" altLang="ko-KR" sz="3600" b="1" dirty="0"/>
          </a:p>
          <a:p>
            <a:pPr lvl="1"/>
            <a:endParaRPr lang="en-US" altLang="ko-KR" sz="3200" b="1" dirty="0"/>
          </a:p>
          <a:p>
            <a:pPr lvl="1"/>
            <a:endParaRPr lang="en-US" altLang="ko-KR" sz="3200" b="1" dirty="0"/>
          </a:p>
          <a:p>
            <a:pPr>
              <a:buNone/>
            </a:pPr>
            <a:endParaRPr lang="en-US" altLang="ko-KR" sz="3600" dirty="0"/>
          </a:p>
          <a:p>
            <a:pPr>
              <a:buNone/>
            </a:pPr>
            <a:endParaRPr lang="en-US" altLang="ko-KR" sz="3600" dirty="0"/>
          </a:p>
          <a:p>
            <a:pPr>
              <a:buNone/>
            </a:pPr>
            <a:endParaRPr lang="en-US" altLang="ko-KR" sz="3600" dirty="0"/>
          </a:p>
          <a:p>
            <a:pPr lvl="1"/>
            <a:endParaRPr lang="en-US" altLang="ko-KR" sz="3200" dirty="0"/>
          </a:p>
        </p:txBody>
      </p:sp>
      <p:pic>
        <p:nvPicPr>
          <p:cNvPr id="2050" name="Picture 2" descr="C:\Users\서정웅\Desktop\제목 없음.png"/>
          <p:cNvPicPr>
            <a:picLocks noChangeAspect="1" noChangeArrowheads="1"/>
          </p:cNvPicPr>
          <p:nvPr/>
        </p:nvPicPr>
        <p:blipFill>
          <a:blip r:embed="rId2" cstate="print"/>
          <a:srcRect/>
          <a:stretch>
            <a:fillRect/>
          </a:stretch>
        </p:blipFill>
        <p:spPr bwMode="auto">
          <a:xfrm>
            <a:off x="6744073" y="2204865"/>
            <a:ext cx="2874715" cy="2089427"/>
          </a:xfrm>
          <a:prstGeom prst="rect">
            <a:avLst/>
          </a:prstGeom>
          <a:noFill/>
        </p:spPr>
      </p:pic>
      <p:sp>
        <p:nvSpPr>
          <p:cNvPr id="12" name="TextBox 11"/>
          <p:cNvSpPr txBox="1"/>
          <p:nvPr/>
        </p:nvSpPr>
        <p:spPr>
          <a:xfrm>
            <a:off x="6816080" y="4509121"/>
            <a:ext cx="3096344" cy="1354217"/>
          </a:xfrm>
          <a:prstGeom prst="rect">
            <a:avLst/>
          </a:prstGeom>
          <a:noFill/>
        </p:spPr>
        <p:txBody>
          <a:bodyPr wrap="square" rtlCol="0">
            <a:spAutoFit/>
          </a:bodyPr>
          <a:lstStyle/>
          <a:p>
            <a:pPr>
              <a:buFont typeface="Arial" pitchFamily="34" charset="0"/>
              <a:buChar char="•"/>
            </a:pPr>
            <a:r>
              <a:rPr lang="en-US" altLang="ko-KR" dirty="0"/>
              <a:t> </a:t>
            </a:r>
            <a:r>
              <a:rPr lang="en-US" altLang="ko-KR" sz="1600" dirty="0">
                <a:latin typeface="Calibri" pitchFamily="34" charset="0"/>
                <a:cs typeface="Calibri" pitchFamily="34" charset="0"/>
              </a:rPr>
              <a:t>Amines with small alkyl groups are very soluble in water. This is because hydrogen bonding occurs between the amine and water molecules </a:t>
            </a:r>
            <a:endParaRPr lang="ko-KR" altLang="en-US" sz="1600" dirty="0">
              <a:latin typeface="Calibri" pitchFamily="34" charset="0"/>
              <a:cs typeface="Calibri" pitchFamily="34" charset="0"/>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Factors influencing solubility </a:t>
            </a:r>
            <a:endParaRPr lang="ko-KR" altLang="en-US" dirty="0"/>
          </a:p>
        </p:txBody>
      </p:sp>
      <p:sp>
        <p:nvSpPr>
          <p:cNvPr id="3" name="내용 개체 틀 2"/>
          <p:cNvSpPr>
            <a:spLocks noGrp="1"/>
          </p:cNvSpPr>
          <p:nvPr>
            <p:ph sz="quarter" idx="1"/>
          </p:nvPr>
        </p:nvSpPr>
        <p:spPr>
          <a:xfrm>
            <a:off x="739191" y="1669880"/>
            <a:ext cx="5090109" cy="4712610"/>
          </a:xfrm>
        </p:spPr>
        <p:txBody>
          <a:bodyPr>
            <a:normAutofit lnSpcReduction="10000"/>
          </a:bodyPr>
          <a:lstStyle/>
          <a:p>
            <a:r>
              <a:rPr lang="en-US" altLang="ko-KR" sz="3600" b="1" dirty="0"/>
              <a:t>Chemical structure</a:t>
            </a:r>
          </a:p>
          <a:p>
            <a:pPr lvl="1"/>
            <a:endParaRPr lang="en-US" altLang="ko-KR" sz="3200" b="1" dirty="0"/>
          </a:p>
          <a:p>
            <a:pPr lvl="1"/>
            <a:r>
              <a:rPr lang="en-US" altLang="ko-KR" sz="3200" b="1" dirty="0"/>
              <a:t>Hydrogen bonding</a:t>
            </a:r>
          </a:p>
          <a:p>
            <a:pPr lvl="1"/>
            <a:endParaRPr lang="en-US" altLang="ko-KR" sz="3200" b="1" dirty="0"/>
          </a:p>
          <a:p>
            <a:pPr lvl="2"/>
            <a:r>
              <a:rPr lang="en-US" altLang="ko-KR" sz="2800" dirty="0"/>
              <a:t>The attractive interaction of a hydrogen atom with an electronegative atom, such as nitrogen, oxygen or fluorine</a:t>
            </a:r>
          </a:p>
          <a:p>
            <a:pPr lvl="2"/>
            <a:r>
              <a:rPr lang="en-US" altLang="ko-KR" sz="2800" dirty="0"/>
              <a:t>Major factor on solubility in water</a:t>
            </a:r>
          </a:p>
          <a:p>
            <a:endParaRPr lang="en-US" altLang="ko-KR" sz="3600" b="1" dirty="0"/>
          </a:p>
          <a:p>
            <a:endParaRPr lang="en-US" altLang="ko-KR" sz="3600" b="1" dirty="0"/>
          </a:p>
          <a:p>
            <a:endParaRPr lang="en-US" altLang="ko-KR" sz="3600" b="1" dirty="0"/>
          </a:p>
          <a:p>
            <a:endParaRPr lang="en-US" altLang="ko-KR" sz="3600" b="1" dirty="0"/>
          </a:p>
          <a:p>
            <a:pPr>
              <a:buNone/>
            </a:pPr>
            <a:endParaRPr lang="en-US" altLang="ko-KR" sz="3600" b="1" dirty="0"/>
          </a:p>
          <a:p>
            <a:endParaRPr lang="en-US" altLang="ko-KR" sz="3600" b="1" dirty="0"/>
          </a:p>
          <a:p>
            <a:endParaRPr lang="en-US" altLang="ko-KR" sz="3600" b="1" dirty="0"/>
          </a:p>
          <a:p>
            <a:pPr lvl="1"/>
            <a:endParaRPr lang="en-US" altLang="ko-KR" sz="3200" b="1" dirty="0"/>
          </a:p>
          <a:p>
            <a:pPr lvl="1"/>
            <a:endParaRPr lang="en-US" altLang="ko-KR" sz="3200" b="1" dirty="0"/>
          </a:p>
          <a:p>
            <a:pPr>
              <a:buNone/>
            </a:pPr>
            <a:endParaRPr lang="en-US" altLang="ko-KR" sz="3600" dirty="0"/>
          </a:p>
          <a:p>
            <a:pPr>
              <a:buNone/>
            </a:pPr>
            <a:endParaRPr lang="en-US" altLang="ko-KR" sz="3600" dirty="0"/>
          </a:p>
          <a:p>
            <a:pPr>
              <a:buNone/>
            </a:pPr>
            <a:endParaRPr lang="en-US" altLang="ko-KR" sz="3600" dirty="0"/>
          </a:p>
          <a:p>
            <a:pPr lvl="1"/>
            <a:endParaRPr lang="en-US" altLang="ko-KR" sz="3200" dirty="0"/>
          </a:p>
        </p:txBody>
      </p:sp>
      <p:sp>
        <p:nvSpPr>
          <p:cNvPr id="12" name="TextBox 11"/>
          <p:cNvSpPr txBox="1"/>
          <p:nvPr/>
        </p:nvSpPr>
        <p:spPr>
          <a:xfrm>
            <a:off x="6816080" y="4830252"/>
            <a:ext cx="3096344" cy="830997"/>
          </a:xfrm>
          <a:prstGeom prst="rect">
            <a:avLst/>
          </a:prstGeom>
          <a:noFill/>
        </p:spPr>
        <p:txBody>
          <a:bodyPr wrap="square" rtlCol="0">
            <a:spAutoFit/>
          </a:bodyPr>
          <a:lstStyle/>
          <a:p>
            <a:pPr>
              <a:buFont typeface="Arial" pitchFamily="34" charset="0"/>
              <a:buChar char="•"/>
            </a:pPr>
            <a:r>
              <a:rPr lang="en-US" altLang="ko-KR" sz="1600" dirty="0">
                <a:latin typeface="Calibri" pitchFamily="34" charset="0"/>
                <a:cs typeface="Calibri" pitchFamily="34" charset="0"/>
              </a:rPr>
              <a:t> The presence of hydroxyl groups or nitro groups can markedly increase the solubility.</a:t>
            </a:r>
            <a:endParaRPr lang="ko-KR" altLang="en-US" sz="1600" dirty="0">
              <a:latin typeface="Calibri" pitchFamily="34" charset="0"/>
              <a:cs typeface="Calibri" pitchFamily="34" charset="0"/>
            </a:endParaRPr>
          </a:p>
        </p:txBody>
      </p:sp>
      <p:pic>
        <p:nvPicPr>
          <p:cNvPr id="3074" name="Picture 2"/>
          <p:cNvPicPr>
            <a:picLocks noChangeAspect="1" noChangeArrowheads="1"/>
          </p:cNvPicPr>
          <p:nvPr/>
        </p:nvPicPr>
        <p:blipFill>
          <a:blip r:embed="rId2" cstate="print"/>
          <a:srcRect/>
          <a:stretch>
            <a:fillRect/>
          </a:stretch>
        </p:blipFill>
        <p:spPr bwMode="auto">
          <a:xfrm>
            <a:off x="6744073" y="2428478"/>
            <a:ext cx="3152775" cy="2152650"/>
          </a:xfrm>
          <a:prstGeom prst="rect">
            <a:avLst/>
          </a:prstGeom>
          <a:noFill/>
          <a:ln w="9525">
            <a:noFill/>
            <a:miter lim="800000"/>
            <a:headEnd/>
            <a:tailEnd/>
          </a:ln>
        </p:spPr>
      </p:pic>
      <p:sp>
        <p:nvSpPr>
          <p:cNvPr id="8" name="TextBox 7"/>
          <p:cNvSpPr txBox="1"/>
          <p:nvPr/>
        </p:nvSpPr>
        <p:spPr>
          <a:xfrm>
            <a:off x="1775520" y="6382490"/>
            <a:ext cx="5572164" cy="430887"/>
          </a:xfrm>
          <a:prstGeom prst="rect">
            <a:avLst/>
          </a:prstGeom>
          <a:noFill/>
        </p:spPr>
        <p:txBody>
          <a:bodyPr wrap="square" rtlCol="0">
            <a:spAutoFit/>
          </a:bodyPr>
          <a:lstStyle/>
          <a:p>
            <a:r>
              <a:rPr lang="en-US" altLang="ko-KR" sz="1100" b="1" dirty="0">
                <a:latin typeface="Calibri" pitchFamily="34" charset="0"/>
              </a:rPr>
              <a:t>*</a:t>
            </a:r>
            <a:r>
              <a:rPr lang="en-US" altLang="ko-KR" sz="1100" dirty="0">
                <a:latin typeface="Calibri" pitchFamily="34" charset="0"/>
              </a:rPr>
              <a:t> Physicochemical Principles of Pharmacy 4</a:t>
            </a:r>
            <a:r>
              <a:rPr lang="en-US" altLang="ko-KR" sz="1100" baseline="30000" dirty="0">
                <a:latin typeface="Calibri" pitchFamily="34" charset="0"/>
              </a:rPr>
              <a:t>th</a:t>
            </a:r>
            <a:r>
              <a:rPr lang="en-US" altLang="ko-KR" sz="1100" dirty="0">
                <a:latin typeface="Calibri" pitchFamily="34" charset="0"/>
              </a:rPr>
              <a:t> edition</a:t>
            </a:r>
          </a:p>
          <a:p>
            <a:r>
              <a:rPr lang="en-US" altLang="ko-KR" sz="1100" dirty="0">
                <a:latin typeface="Calibri" pitchFamily="34" charset="0"/>
              </a:rPr>
              <a:t>Alexander T Florence and David Attwood</a:t>
            </a:r>
            <a:endParaRPr lang="ko-KR" altLang="en-US" sz="1100" dirty="0">
              <a:latin typeface="Calibri" pitchFamily="34" charset="0"/>
            </a:endParaRPr>
          </a:p>
        </p:txBody>
      </p:sp>
      <p:sp>
        <p:nvSpPr>
          <p:cNvPr id="10" name="TextBox 9"/>
          <p:cNvSpPr txBox="1"/>
          <p:nvPr/>
        </p:nvSpPr>
        <p:spPr>
          <a:xfrm>
            <a:off x="6600056" y="2339588"/>
            <a:ext cx="144016" cy="369332"/>
          </a:xfrm>
          <a:prstGeom prst="rect">
            <a:avLst/>
          </a:prstGeom>
          <a:noFill/>
        </p:spPr>
        <p:txBody>
          <a:bodyPr wrap="square" rtlCol="0">
            <a:spAutoFit/>
          </a:bodyPr>
          <a:lstStyle/>
          <a:p>
            <a:r>
              <a:rPr lang="en-US" altLang="ko-KR" dirty="0"/>
              <a:t>*</a:t>
            </a:r>
            <a:endParaRPr lang="ko-KR" alt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Factors influencing solubility </a:t>
            </a:r>
            <a:endParaRPr lang="ko-KR" altLang="en-US" dirty="0"/>
          </a:p>
        </p:txBody>
      </p:sp>
      <p:sp>
        <p:nvSpPr>
          <p:cNvPr id="3" name="내용 개체 틀 2"/>
          <p:cNvSpPr>
            <a:spLocks noGrp="1"/>
          </p:cNvSpPr>
          <p:nvPr>
            <p:ph sz="quarter" idx="1"/>
          </p:nvPr>
        </p:nvSpPr>
        <p:spPr>
          <a:xfrm>
            <a:off x="1972734" y="1836357"/>
            <a:ext cx="4843347" cy="4345958"/>
          </a:xfrm>
        </p:spPr>
        <p:txBody>
          <a:bodyPr>
            <a:normAutofit/>
          </a:bodyPr>
          <a:lstStyle/>
          <a:p>
            <a:r>
              <a:rPr lang="en-US" altLang="ko-KR" b="1" dirty="0"/>
              <a:t>A high melting point means low water solubility</a:t>
            </a:r>
          </a:p>
          <a:p>
            <a:endParaRPr lang="en-US" altLang="ko-KR" b="1" dirty="0"/>
          </a:p>
          <a:p>
            <a:endParaRPr lang="en-US" altLang="ko-KR" b="1" dirty="0"/>
          </a:p>
          <a:p>
            <a:r>
              <a:rPr lang="en-US" altLang="ko-KR" b="1" i="1" dirty="0" err="1"/>
              <a:t>cis</a:t>
            </a:r>
            <a:r>
              <a:rPr lang="en-US" altLang="ko-KR" b="1" dirty="0"/>
              <a:t> (z) Isomer is more soluble than </a:t>
            </a:r>
            <a:r>
              <a:rPr lang="en-US" altLang="ko-KR" b="1" i="1" dirty="0"/>
              <a:t>trans</a:t>
            </a:r>
            <a:r>
              <a:rPr lang="en-US" altLang="ko-KR" b="1" dirty="0"/>
              <a:t> (e) isomer</a:t>
            </a:r>
          </a:p>
          <a:p>
            <a:endParaRPr lang="en-US" altLang="ko-KR" b="1" dirty="0"/>
          </a:p>
          <a:p>
            <a:endParaRPr lang="en-US" altLang="ko-KR" b="1" dirty="0"/>
          </a:p>
          <a:p>
            <a:endParaRPr lang="en-US" altLang="ko-KR" b="1" dirty="0"/>
          </a:p>
          <a:p>
            <a:endParaRPr lang="en-US" altLang="ko-KR" b="1" dirty="0"/>
          </a:p>
          <a:p>
            <a:pPr>
              <a:buNone/>
            </a:pPr>
            <a:endParaRPr lang="en-US" altLang="ko-KR" b="1" dirty="0"/>
          </a:p>
          <a:p>
            <a:endParaRPr lang="en-US" altLang="ko-KR" b="1" dirty="0"/>
          </a:p>
          <a:p>
            <a:endParaRPr lang="en-US" altLang="ko-KR" b="1" dirty="0"/>
          </a:p>
          <a:p>
            <a:pPr lvl="1"/>
            <a:endParaRPr lang="en-US" altLang="ko-KR" b="1" dirty="0"/>
          </a:p>
          <a:p>
            <a:pPr lvl="1"/>
            <a:endParaRPr lang="en-US" altLang="ko-KR" b="1" dirty="0"/>
          </a:p>
          <a:p>
            <a:pPr>
              <a:buNone/>
            </a:pPr>
            <a:endParaRPr lang="en-US" altLang="ko-KR" dirty="0"/>
          </a:p>
          <a:p>
            <a:pPr>
              <a:buNone/>
            </a:pPr>
            <a:endParaRPr lang="en-US" altLang="ko-KR" dirty="0"/>
          </a:p>
          <a:p>
            <a:pPr>
              <a:buNone/>
            </a:pPr>
            <a:endParaRPr lang="en-US" altLang="ko-KR" dirty="0"/>
          </a:p>
          <a:p>
            <a:pPr lvl="1"/>
            <a:endParaRPr lang="en-US" altLang="ko-KR" dirty="0"/>
          </a:p>
        </p:txBody>
      </p:sp>
      <p:pic>
        <p:nvPicPr>
          <p:cNvPr id="4098" name="Picture 2"/>
          <p:cNvPicPr>
            <a:picLocks noChangeAspect="1" noChangeArrowheads="1"/>
          </p:cNvPicPr>
          <p:nvPr/>
        </p:nvPicPr>
        <p:blipFill>
          <a:blip r:embed="rId2" cstate="print"/>
          <a:srcRect/>
          <a:stretch>
            <a:fillRect/>
          </a:stretch>
        </p:blipFill>
        <p:spPr bwMode="auto">
          <a:xfrm>
            <a:off x="7392144" y="1844825"/>
            <a:ext cx="2707010" cy="2051275"/>
          </a:xfrm>
          <a:prstGeom prst="rect">
            <a:avLst/>
          </a:prstGeom>
          <a:noFill/>
          <a:ln w="9525">
            <a:noFill/>
            <a:miter lim="800000"/>
            <a:headEnd/>
            <a:tailEnd/>
          </a:ln>
        </p:spPr>
      </p:pic>
      <p:sp>
        <p:nvSpPr>
          <p:cNvPr id="8" name="TextBox 7"/>
          <p:cNvSpPr txBox="1"/>
          <p:nvPr/>
        </p:nvSpPr>
        <p:spPr>
          <a:xfrm>
            <a:off x="1775520" y="6382490"/>
            <a:ext cx="3384376" cy="430887"/>
          </a:xfrm>
          <a:prstGeom prst="rect">
            <a:avLst/>
          </a:prstGeom>
          <a:noFill/>
        </p:spPr>
        <p:txBody>
          <a:bodyPr wrap="square" rtlCol="0">
            <a:spAutoFit/>
          </a:bodyPr>
          <a:lstStyle/>
          <a:p>
            <a:r>
              <a:rPr lang="en-US" altLang="ko-KR" sz="1100" b="1" dirty="0">
                <a:latin typeface="Calibri" pitchFamily="34" charset="0"/>
              </a:rPr>
              <a:t>*</a:t>
            </a:r>
            <a:r>
              <a:rPr lang="en-US" altLang="ko-KR" sz="1100" dirty="0">
                <a:latin typeface="Calibri" pitchFamily="34" charset="0"/>
              </a:rPr>
              <a:t> Physicochemical Principles of Pharmacy 4</a:t>
            </a:r>
            <a:r>
              <a:rPr lang="en-US" altLang="ko-KR" sz="1100" baseline="30000" dirty="0">
                <a:latin typeface="Calibri" pitchFamily="34" charset="0"/>
              </a:rPr>
              <a:t>th</a:t>
            </a:r>
            <a:r>
              <a:rPr lang="en-US" altLang="ko-KR" sz="1100" dirty="0">
                <a:latin typeface="Calibri" pitchFamily="34" charset="0"/>
              </a:rPr>
              <a:t> edition</a:t>
            </a:r>
          </a:p>
          <a:p>
            <a:r>
              <a:rPr lang="en-US" altLang="ko-KR" sz="1100" dirty="0">
                <a:latin typeface="Calibri" pitchFamily="34" charset="0"/>
              </a:rPr>
              <a:t>Alexander T Florence and David Attwood</a:t>
            </a:r>
            <a:endParaRPr lang="ko-KR" altLang="en-US" sz="1100" dirty="0">
              <a:latin typeface="Calibri" pitchFamily="34" charset="0"/>
            </a:endParaRPr>
          </a:p>
        </p:txBody>
      </p:sp>
      <p:sp>
        <p:nvSpPr>
          <p:cNvPr id="10" name="TextBox 9"/>
          <p:cNvSpPr txBox="1"/>
          <p:nvPr/>
        </p:nvSpPr>
        <p:spPr>
          <a:xfrm>
            <a:off x="7176120" y="1916832"/>
            <a:ext cx="144016" cy="369332"/>
          </a:xfrm>
          <a:prstGeom prst="rect">
            <a:avLst/>
          </a:prstGeom>
          <a:noFill/>
        </p:spPr>
        <p:txBody>
          <a:bodyPr wrap="square" rtlCol="0">
            <a:spAutoFit/>
          </a:bodyPr>
          <a:lstStyle/>
          <a:p>
            <a:r>
              <a:rPr lang="en-US" altLang="ko-KR" dirty="0"/>
              <a:t>*</a:t>
            </a:r>
            <a:endParaRPr lang="ko-KR" altLang="en-US" dirty="0"/>
          </a:p>
        </p:txBody>
      </p:sp>
      <p:pic>
        <p:nvPicPr>
          <p:cNvPr id="4099" name="Picture 3"/>
          <p:cNvPicPr>
            <a:picLocks noChangeAspect="1" noChangeArrowheads="1"/>
          </p:cNvPicPr>
          <p:nvPr/>
        </p:nvPicPr>
        <p:blipFill>
          <a:blip r:embed="rId3" cstate="print"/>
          <a:srcRect/>
          <a:stretch>
            <a:fillRect/>
          </a:stretch>
        </p:blipFill>
        <p:spPr bwMode="auto">
          <a:xfrm>
            <a:off x="5735961" y="4293096"/>
            <a:ext cx="4532015" cy="1978860"/>
          </a:xfrm>
          <a:prstGeom prst="rect">
            <a:avLst/>
          </a:prstGeom>
          <a:noFill/>
          <a:ln w="9525">
            <a:noFill/>
            <a:miter lim="800000"/>
            <a:headEnd/>
            <a:tailEnd/>
          </a:ln>
        </p:spPr>
      </p:pic>
      <p:sp>
        <p:nvSpPr>
          <p:cNvPr id="13" name="TextBox 12"/>
          <p:cNvSpPr txBox="1"/>
          <p:nvPr/>
        </p:nvSpPr>
        <p:spPr>
          <a:xfrm>
            <a:off x="5075362" y="6368803"/>
            <a:ext cx="3240360" cy="430887"/>
          </a:xfrm>
          <a:prstGeom prst="rect">
            <a:avLst/>
          </a:prstGeom>
          <a:noFill/>
        </p:spPr>
        <p:txBody>
          <a:bodyPr wrap="square" rtlCol="0">
            <a:spAutoFit/>
          </a:bodyPr>
          <a:lstStyle/>
          <a:p>
            <a:r>
              <a:rPr lang="en-US" altLang="ko-KR" sz="1100" dirty="0">
                <a:latin typeface="Calibri" pitchFamily="34" charset="0"/>
                <a:cs typeface="Calibri" pitchFamily="34" charset="0"/>
              </a:rPr>
              <a:t># Kirk-</a:t>
            </a:r>
            <a:r>
              <a:rPr lang="en-US" altLang="ko-KR" sz="1100" dirty="0" err="1">
                <a:latin typeface="Calibri" pitchFamily="34" charset="0"/>
                <a:cs typeface="Calibri" pitchFamily="34" charset="0"/>
              </a:rPr>
              <a:t>Othmer</a:t>
            </a:r>
            <a:r>
              <a:rPr lang="en-US" altLang="ko-KR" sz="1100" dirty="0">
                <a:latin typeface="Calibri" pitchFamily="34" charset="0"/>
                <a:cs typeface="Calibri" pitchFamily="34" charset="0"/>
              </a:rPr>
              <a:t> Encyclopedia of Chemical Technology</a:t>
            </a:r>
          </a:p>
          <a:p>
            <a:r>
              <a:rPr lang="en-US" altLang="ko-KR" sz="1100" dirty="0">
                <a:latin typeface="Calibri" pitchFamily="34" charset="0"/>
                <a:cs typeface="Calibri" pitchFamily="34" charset="0"/>
              </a:rPr>
              <a:t>18 OCT 2001</a:t>
            </a:r>
            <a:endParaRPr lang="ko-KR" altLang="en-US" sz="1100" dirty="0">
              <a:latin typeface="Calibri" pitchFamily="34" charset="0"/>
              <a:cs typeface="Calibri" pitchFamily="34" charset="0"/>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effect of pH on solubility</a:t>
            </a:r>
            <a:endParaRPr lang="ko-KR" altLang="en-US" dirty="0"/>
          </a:p>
        </p:txBody>
      </p:sp>
      <p:sp>
        <p:nvSpPr>
          <p:cNvPr id="3" name="내용 개체 틀 2"/>
          <p:cNvSpPr>
            <a:spLocks noGrp="1"/>
          </p:cNvSpPr>
          <p:nvPr>
            <p:ph sz="quarter" idx="1"/>
          </p:nvPr>
        </p:nvSpPr>
        <p:spPr>
          <a:xfrm>
            <a:off x="1972734" y="1836357"/>
            <a:ext cx="8299731" cy="4345958"/>
          </a:xfrm>
        </p:spPr>
        <p:txBody>
          <a:bodyPr>
            <a:normAutofit/>
          </a:bodyPr>
          <a:lstStyle/>
          <a:p>
            <a:r>
              <a:rPr lang="en-US" altLang="ko-KR" b="1" dirty="0"/>
              <a:t>Acidic drugs (HA)</a:t>
            </a:r>
          </a:p>
          <a:p>
            <a:endParaRPr lang="en-US" altLang="ko-KR" b="1" dirty="0"/>
          </a:p>
          <a:p>
            <a:pPr lvl="1"/>
            <a:r>
              <a:rPr lang="en-US" altLang="ko-KR" b="1" dirty="0"/>
              <a:t>Total saturation solubility of drug S, the solubility of the </a:t>
            </a:r>
            <a:r>
              <a:rPr lang="en-US" altLang="ko-KR" b="1" dirty="0" err="1"/>
              <a:t>undissociated</a:t>
            </a:r>
            <a:r>
              <a:rPr lang="en-US" altLang="ko-KR" b="1" dirty="0"/>
              <a:t> species HA S</a:t>
            </a:r>
            <a:r>
              <a:rPr lang="en-US" altLang="ko-KR" b="1" baseline="-15000" dirty="0"/>
              <a:t>0</a:t>
            </a:r>
          </a:p>
          <a:p>
            <a:pPr lvl="1"/>
            <a:endParaRPr lang="en-US" altLang="ko-KR" b="1" dirty="0"/>
          </a:p>
          <a:p>
            <a:pPr lvl="1">
              <a:buNone/>
            </a:pPr>
            <a:r>
              <a:rPr lang="en-US" altLang="ko-KR" b="1" dirty="0"/>
              <a:t>        S = S</a:t>
            </a:r>
            <a:r>
              <a:rPr lang="en-US" altLang="ko-KR" b="1" baseline="-15000" dirty="0"/>
              <a:t>0</a:t>
            </a:r>
            <a:r>
              <a:rPr lang="en-US" altLang="ko-KR" b="1" dirty="0"/>
              <a:t> + (concentration of </a:t>
            </a:r>
            <a:r>
              <a:rPr lang="en-US" altLang="ko-KR" b="1" dirty="0" err="1"/>
              <a:t>ionised</a:t>
            </a:r>
            <a:r>
              <a:rPr lang="en-US" altLang="ko-KR" b="1" dirty="0"/>
              <a:t> species)</a:t>
            </a:r>
          </a:p>
          <a:p>
            <a:pPr lvl="1"/>
            <a:endParaRPr lang="en-US" altLang="ko-KR" b="1" dirty="0"/>
          </a:p>
          <a:p>
            <a:pPr lvl="1"/>
            <a:endParaRPr lang="en-US" altLang="ko-KR" b="1" dirty="0"/>
          </a:p>
          <a:p>
            <a:pPr lvl="1">
              <a:buNone/>
            </a:pPr>
            <a:endParaRPr lang="en-US" altLang="ko-KR" b="1" dirty="0"/>
          </a:p>
          <a:p>
            <a:pPr lvl="1"/>
            <a:endParaRPr lang="en-US" altLang="ko-KR" b="1" dirty="0"/>
          </a:p>
          <a:p>
            <a:endParaRPr lang="en-US" altLang="ko-KR" b="1" dirty="0"/>
          </a:p>
          <a:p>
            <a:endParaRPr lang="en-US" altLang="ko-KR" b="1" dirty="0"/>
          </a:p>
          <a:p>
            <a:endParaRPr lang="en-US" altLang="ko-KR" b="1" dirty="0"/>
          </a:p>
          <a:p>
            <a:endParaRPr lang="en-US" altLang="ko-KR" b="1" dirty="0"/>
          </a:p>
          <a:p>
            <a:pPr>
              <a:buNone/>
            </a:pPr>
            <a:endParaRPr lang="en-US" altLang="ko-KR" b="1" dirty="0"/>
          </a:p>
          <a:p>
            <a:endParaRPr lang="en-US" altLang="ko-KR" b="1" dirty="0"/>
          </a:p>
          <a:p>
            <a:endParaRPr lang="en-US" altLang="ko-KR" b="1" dirty="0"/>
          </a:p>
          <a:p>
            <a:pPr lvl="1"/>
            <a:endParaRPr lang="en-US" altLang="ko-KR" b="1" dirty="0"/>
          </a:p>
          <a:p>
            <a:pPr lvl="1"/>
            <a:endParaRPr lang="en-US" altLang="ko-KR" b="1" dirty="0"/>
          </a:p>
          <a:p>
            <a:pPr>
              <a:buNone/>
            </a:pPr>
            <a:endParaRPr lang="en-US" altLang="ko-KR" dirty="0"/>
          </a:p>
          <a:p>
            <a:pPr>
              <a:buNone/>
            </a:pPr>
            <a:endParaRPr lang="en-US" altLang="ko-KR" dirty="0"/>
          </a:p>
          <a:p>
            <a:pPr>
              <a:buNone/>
            </a:pPr>
            <a:endParaRPr lang="en-US" altLang="ko-KR" dirty="0"/>
          </a:p>
          <a:p>
            <a:pPr lvl="1"/>
            <a:endParaRPr lang="en-US" altLang="ko-KR" dirty="0"/>
          </a:p>
        </p:txBody>
      </p:sp>
      <p:sp>
        <p:nvSpPr>
          <p:cNvPr id="12" name="TextBox 11"/>
          <p:cNvSpPr txBox="1"/>
          <p:nvPr/>
        </p:nvSpPr>
        <p:spPr>
          <a:xfrm>
            <a:off x="1775520" y="6382490"/>
            <a:ext cx="5572164" cy="430887"/>
          </a:xfrm>
          <a:prstGeom prst="rect">
            <a:avLst/>
          </a:prstGeom>
          <a:noFill/>
        </p:spPr>
        <p:txBody>
          <a:bodyPr wrap="square" rtlCol="0">
            <a:spAutoFit/>
          </a:bodyPr>
          <a:lstStyle/>
          <a:p>
            <a:r>
              <a:rPr lang="en-US" altLang="ko-KR" sz="1100" b="1" dirty="0">
                <a:latin typeface="Calibri" pitchFamily="34" charset="0"/>
              </a:rPr>
              <a:t>*</a:t>
            </a:r>
            <a:r>
              <a:rPr lang="en-US" altLang="ko-KR" sz="1100" dirty="0">
                <a:latin typeface="Calibri" pitchFamily="34" charset="0"/>
              </a:rPr>
              <a:t> Physicochemical Principles of Pharmacy 4</a:t>
            </a:r>
            <a:r>
              <a:rPr lang="en-US" altLang="ko-KR" sz="1100" baseline="30000" dirty="0">
                <a:latin typeface="Calibri" pitchFamily="34" charset="0"/>
              </a:rPr>
              <a:t>th</a:t>
            </a:r>
            <a:r>
              <a:rPr lang="en-US" altLang="ko-KR" sz="1100" dirty="0">
                <a:latin typeface="Calibri" pitchFamily="34" charset="0"/>
              </a:rPr>
              <a:t> edition</a:t>
            </a:r>
          </a:p>
          <a:p>
            <a:r>
              <a:rPr lang="en-US" altLang="ko-KR" sz="1100" dirty="0">
                <a:latin typeface="Calibri" pitchFamily="34" charset="0"/>
              </a:rPr>
              <a:t>Alexander T Florence and David Attwood</a:t>
            </a:r>
            <a:endParaRPr lang="ko-KR" altLang="en-US" sz="1100" dirty="0">
              <a:latin typeface="Calibri" pitchFamily="34" charset="0"/>
            </a:endParaRPr>
          </a:p>
        </p:txBody>
      </p:sp>
      <p:sp>
        <p:nvSpPr>
          <p:cNvPr id="6" name="TextBox 5">
            <a:extLst>
              <a:ext uri="{FF2B5EF4-FFF2-40B4-BE49-F238E27FC236}">
                <a16:creationId xmlns:a16="http://schemas.microsoft.com/office/drawing/2014/main" id="{BDB380E8-720D-427A-A2B6-C6017EAFCE94}"/>
              </a:ext>
            </a:extLst>
          </p:cNvPr>
          <p:cNvSpPr txBox="1"/>
          <p:nvPr/>
        </p:nvSpPr>
        <p:spPr>
          <a:xfrm>
            <a:off x="114300" y="4911021"/>
            <a:ext cx="12077700" cy="646331"/>
          </a:xfrm>
          <a:prstGeom prst="rect">
            <a:avLst/>
          </a:prstGeom>
          <a:noFill/>
        </p:spPr>
        <p:txBody>
          <a:bodyPr wrap="square">
            <a:spAutoFit/>
          </a:bodyPr>
          <a:lstStyle/>
          <a:p>
            <a:r>
              <a:rPr lang="en-US" b="1" dirty="0">
                <a:solidFill>
                  <a:srgbClr val="7030A0"/>
                </a:solidFill>
              </a:rPr>
              <a:t>By changing the pH of the solution, you can change the charge state of the solute. If the pH of the solution is such that a particular molecule carries no net electric charge, the solute often has minimal solubility and precipitates out of the solution.</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effect of pH on solubility</a:t>
            </a:r>
            <a:endParaRPr lang="ko-KR" altLang="en-US" dirty="0"/>
          </a:p>
        </p:txBody>
      </p:sp>
      <p:sp>
        <p:nvSpPr>
          <p:cNvPr id="3" name="내용 개체 틀 2"/>
          <p:cNvSpPr>
            <a:spLocks noGrp="1"/>
          </p:cNvSpPr>
          <p:nvPr>
            <p:ph sz="quarter" idx="1"/>
          </p:nvPr>
        </p:nvSpPr>
        <p:spPr>
          <a:xfrm>
            <a:off x="1972734" y="1836357"/>
            <a:ext cx="8299731" cy="4345958"/>
          </a:xfrm>
        </p:spPr>
        <p:txBody>
          <a:bodyPr>
            <a:normAutofit/>
          </a:bodyPr>
          <a:lstStyle/>
          <a:p>
            <a:r>
              <a:rPr lang="en-US" altLang="ko-KR" b="1" dirty="0"/>
              <a:t>Acidic drugs (HA)</a:t>
            </a:r>
          </a:p>
          <a:p>
            <a:endParaRPr lang="en-US" altLang="ko-KR" b="1" dirty="0"/>
          </a:p>
          <a:p>
            <a:pPr lvl="1"/>
            <a:endParaRPr lang="en-US" altLang="ko-KR" b="1" dirty="0"/>
          </a:p>
          <a:p>
            <a:pPr lvl="1"/>
            <a:r>
              <a:rPr lang="en-US" altLang="ko-KR" b="1" dirty="0"/>
              <a:t>The dissociation constant K</a:t>
            </a:r>
            <a:r>
              <a:rPr lang="en-US" altLang="ko-KR" b="1" baseline="-15000" dirty="0"/>
              <a:t>a</a:t>
            </a:r>
          </a:p>
          <a:p>
            <a:pPr lvl="1"/>
            <a:endParaRPr lang="en-US" altLang="ko-KR" b="1" baseline="-15000" dirty="0"/>
          </a:p>
          <a:p>
            <a:pPr lvl="1"/>
            <a:endParaRPr lang="en-US" altLang="ko-KR" b="1" baseline="-15000" dirty="0"/>
          </a:p>
          <a:p>
            <a:pPr lvl="1"/>
            <a:endParaRPr lang="en-US" altLang="ko-KR" b="1" baseline="-15000" dirty="0"/>
          </a:p>
          <a:p>
            <a:pPr lvl="1"/>
            <a:endParaRPr lang="en-US" altLang="ko-KR" b="1" baseline="-15000" dirty="0"/>
          </a:p>
          <a:p>
            <a:pPr lvl="1"/>
            <a:r>
              <a:rPr lang="en-US" altLang="ko-KR" b="1" dirty="0"/>
              <a:t>According to previous page, [HA] = S</a:t>
            </a:r>
            <a:r>
              <a:rPr lang="en-US" altLang="ko-KR" b="1" baseline="-15000" dirty="0"/>
              <a:t>0,  </a:t>
            </a:r>
            <a:r>
              <a:rPr lang="en-US" altLang="ko-KR" b="1" dirty="0"/>
              <a:t>[A</a:t>
            </a:r>
            <a:r>
              <a:rPr lang="en-US" altLang="ko-KR" b="1" baseline="30000" dirty="0"/>
              <a:t>-</a:t>
            </a:r>
            <a:r>
              <a:rPr lang="en-US" altLang="ko-KR" b="1" dirty="0"/>
              <a:t>] = S – S</a:t>
            </a:r>
            <a:r>
              <a:rPr lang="en-US" altLang="ko-KR" b="1" baseline="-15000" dirty="0"/>
              <a:t>0</a:t>
            </a:r>
          </a:p>
          <a:p>
            <a:endParaRPr lang="en-US" altLang="ko-KR" b="1" dirty="0"/>
          </a:p>
          <a:p>
            <a:pPr lvl="1">
              <a:buNone/>
            </a:pPr>
            <a:endParaRPr lang="en-US" altLang="ko-KR" b="1" dirty="0"/>
          </a:p>
          <a:p>
            <a:pPr lvl="1"/>
            <a:endParaRPr lang="en-US" altLang="ko-KR" b="1" dirty="0"/>
          </a:p>
          <a:p>
            <a:pPr lvl="1">
              <a:buNone/>
            </a:pPr>
            <a:endParaRPr lang="en-US" altLang="ko-KR" b="1" dirty="0"/>
          </a:p>
          <a:p>
            <a:pPr lvl="1"/>
            <a:endParaRPr lang="en-US" altLang="ko-KR" b="1" dirty="0"/>
          </a:p>
          <a:p>
            <a:endParaRPr lang="en-US" altLang="ko-KR" b="1" dirty="0"/>
          </a:p>
          <a:p>
            <a:endParaRPr lang="en-US" altLang="ko-KR" b="1" dirty="0"/>
          </a:p>
          <a:p>
            <a:endParaRPr lang="en-US" altLang="ko-KR" b="1" dirty="0"/>
          </a:p>
          <a:p>
            <a:endParaRPr lang="en-US" altLang="ko-KR" b="1" dirty="0"/>
          </a:p>
          <a:p>
            <a:pPr>
              <a:buNone/>
            </a:pPr>
            <a:endParaRPr lang="en-US" altLang="ko-KR" b="1" dirty="0"/>
          </a:p>
          <a:p>
            <a:endParaRPr lang="en-US" altLang="ko-KR" b="1" dirty="0"/>
          </a:p>
          <a:p>
            <a:endParaRPr lang="en-US" altLang="ko-KR" b="1" dirty="0"/>
          </a:p>
          <a:p>
            <a:pPr lvl="1"/>
            <a:endParaRPr lang="en-US" altLang="ko-KR" b="1" dirty="0"/>
          </a:p>
          <a:p>
            <a:pPr lvl="1"/>
            <a:endParaRPr lang="en-US" altLang="ko-KR" b="1" dirty="0"/>
          </a:p>
          <a:p>
            <a:pPr>
              <a:buNone/>
            </a:pPr>
            <a:endParaRPr lang="en-US" altLang="ko-KR" dirty="0"/>
          </a:p>
          <a:p>
            <a:pPr>
              <a:buNone/>
            </a:pPr>
            <a:endParaRPr lang="en-US" altLang="ko-KR" dirty="0"/>
          </a:p>
          <a:p>
            <a:pPr>
              <a:buNone/>
            </a:pPr>
            <a:endParaRPr lang="en-US" altLang="ko-KR" dirty="0"/>
          </a:p>
          <a:p>
            <a:pPr lvl="1"/>
            <a:endParaRPr lang="en-US" altLang="ko-KR" dirty="0"/>
          </a:p>
        </p:txBody>
      </p:sp>
      <p:pic>
        <p:nvPicPr>
          <p:cNvPr id="9218" name="Picture 2"/>
          <p:cNvPicPr>
            <a:picLocks noChangeAspect="1" noChangeArrowheads="1"/>
          </p:cNvPicPr>
          <p:nvPr/>
        </p:nvPicPr>
        <p:blipFill>
          <a:blip r:embed="rId2" cstate="print"/>
          <a:srcRect/>
          <a:stretch>
            <a:fillRect/>
          </a:stretch>
        </p:blipFill>
        <p:spPr bwMode="auto">
          <a:xfrm>
            <a:off x="4655840" y="2576906"/>
            <a:ext cx="2952328" cy="492055"/>
          </a:xfrm>
          <a:prstGeom prst="rect">
            <a:avLst/>
          </a:prstGeom>
          <a:noFill/>
          <a:ln w="9525">
            <a:noFill/>
            <a:miter lim="800000"/>
            <a:headEnd/>
            <a:tailEnd/>
          </a:ln>
        </p:spPr>
      </p:pic>
      <p:pic>
        <p:nvPicPr>
          <p:cNvPr id="9219" name="Picture 3"/>
          <p:cNvPicPr>
            <a:picLocks noChangeAspect="1" noChangeArrowheads="1"/>
          </p:cNvPicPr>
          <p:nvPr/>
        </p:nvPicPr>
        <p:blipFill>
          <a:blip r:embed="rId3" cstate="print"/>
          <a:srcRect/>
          <a:stretch>
            <a:fillRect/>
          </a:stretch>
        </p:blipFill>
        <p:spPr bwMode="auto">
          <a:xfrm>
            <a:off x="5231904" y="3692542"/>
            <a:ext cx="1924794" cy="816579"/>
          </a:xfrm>
          <a:prstGeom prst="rect">
            <a:avLst/>
          </a:prstGeom>
          <a:noFill/>
          <a:ln w="9525">
            <a:noFill/>
            <a:miter lim="800000"/>
            <a:headEnd/>
            <a:tailEnd/>
          </a:ln>
        </p:spPr>
      </p:pic>
      <p:pic>
        <p:nvPicPr>
          <p:cNvPr id="9221" name="Picture 5"/>
          <p:cNvPicPr>
            <a:picLocks noChangeAspect="1" noChangeArrowheads="1"/>
          </p:cNvPicPr>
          <p:nvPr/>
        </p:nvPicPr>
        <p:blipFill>
          <a:blip r:embed="rId4" cstate="print"/>
          <a:srcRect/>
          <a:stretch>
            <a:fillRect/>
          </a:stretch>
        </p:blipFill>
        <p:spPr bwMode="auto">
          <a:xfrm>
            <a:off x="3863753" y="5229201"/>
            <a:ext cx="1652389" cy="789637"/>
          </a:xfrm>
          <a:prstGeom prst="rect">
            <a:avLst/>
          </a:prstGeom>
          <a:noFill/>
          <a:ln w="9525">
            <a:noFill/>
            <a:miter lim="800000"/>
            <a:headEnd/>
            <a:tailEnd/>
          </a:ln>
        </p:spPr>
      </p:pic>
      <p:pic>
        <p:nvPicPr>
          <p:cNvPr id="9222" name="Picture 6"/>
          <p:cNvPicPr>
            <a:picLocks noChangeAspect="1" noChangeArrowheads="1"/>
          </p:cNvPicPr>
          <p:nvPr/>
        </p:nvPicPr>
        <p:blipFill>
          <a:blip r:embed="rId5" cstate="print"/>
          <a:srcRect/>
          <a:stretch>
            <a:fillRect/>
          </a:stretch>
        </p:blipFill>
        <p:spPr bwMode="auto">
          <a:xfrm>
            <a:off x="6601852" y="5241726"/>
            <a:ext cx="1870413" cy="851570"/>
          </a:xfrm>
          <a:prstGeom prst="rect">
            <a:avLst/>
          </a:prstGeom>
          <a:noFill/>
          <a:ln w="9525">
            <a:noFill/>
            <a:miter lim="800000"/>
            <a:headEnd/>
            <a:tailEnd/>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effect of pH on solubility</a:t>
            </a:r>
            <a:endParaRPr lang="ko-KR" altLang="en-US" dirty="0"/>
          </a:p>
        </p:txBody>
      </p:sp>
      <p:sp>
        <p:nvSpPr>
          <p:cNvPr id="3" name="내용 개체 틀 2"/>
          <p:cNvSpPr>
            <a:spLocks noGrp="1"/>
          </p:cNvSpPr>
          <p:nvPr>
            <p:ph sz="quarter" idx="1"/>
          </p:nvPr>
        </p:nvSpPr>
        <p:spPr>
          <a:xfrm>
            <a:off x="1972734" y="1836357"/>
            <a:ext cx="8299731" cy="4345958"/>
          </a:xfrm>
        </p:spPr>
        <p:txBody>
          <a:bodyPr>
            <a:normAutofit/>
          </a:bodyPr>
          <a:lstStyle/>
          <a:p>
            <a:r>
              <a:rPr lang="en-US" altLang="ko-KR" b="1" dirty="0"/>
              <a:t>Acidic drugs (HA)</a:t>
            </a:r>
          </a:p>
          <a:p>
            <a:pPr lvl="1"/>
            <a:r>
              <a:rPr lang="en-US" altLang="ko-KR" b="1" dirty="0"/>
              <a:t>Taking logarithms,</a:t>
            </a:r>
          </a:p>
          <a:p>
            <a:pPr lvl="1"/>
            <a:endParaRPr lang="en-US" altLang="ko-KR" b="1" dirty="0"/>
          </a:p>
          <a:p>
            <a:pPr lvl="1"/>
            <a:endParaRPr lang="en-US" altLang="ko-KR" b="1" dirty="0"/>
          </a:p>
          <a:p>
            <a:pPr lvl="1"/>
            <a:endParaRPr lang="en-US" altLang="ko-KR" b="1" dirty="0"/>
          </a:p>
          <a:p>
            <a:pPr lvl="1"/>
            <a:endParaRPr lang="en-US" altLang="ko-KR" b="1" dirty="0"/>
          </a:p>
          <a:p>
            <a:pPr lvl="1"/>
            <a:r>
              <a:rPr lang="en-US" altLang="ko-KR" b="1" dirty="0"/>
              <a:t>[A</a:t>
            </a:r>
            <a:r>
              <a:rPr lang="en-US" altLang="ko-KR" b="1" baseline="30000" dirty="0"/>
              <a:t>-</a:t>
            </a:r>
            <a:r>
              <a:rPr lang="en-US" altLang="ko-KR" b="1" dirty="0"/>
              <a:t>] = S – S</a:t>
            </a:r>
            <a:r>
              <a:rPr lang="en-US" altLang="ko-KR" b="1" baseline="-15000" dirty="0"/>
              <a:t>0, </a:t>
            </a:r>
            <a:r>
              <a:rPr lang="en-US" altLang="ko-KR" b="1" dirty="0"/>
              <a:t>S</a:t>
            </a:r>
            <a:r>
              <a:rPr lang="en-US" altLang="ko-KR" b="1" baseline="-15000" dirty="0"/>
              <a:t>0 </a:t>
            </a:r>
            <a:r>
              <a:rPr lang="en-US" altLang="ko-KR" b="1" dirty="0"/>
              <a:t>= [HA]</a:t>
            </a:r>
          </a:p>
          <a:p>
            <a:pPr lvl="1"/>
            <a:endParaRPr lang="en-US" altLang="ko-KR" b="1" dirty="0"/>
          </a:p>
          <a:p>
            <a:pPr lvl="1"/>
            <a:endParaRPr lang="en-US" altLang="ko-KR" b="1" dirty="0"/>
          </a:p>
          <a:p>
            <a:pPr lvl="1"/>
            <a:endParaRPr lang="en-US" altLang="ko-KR" b="1" dirty="0"/>
          </a:p>
          <a:p>
            <a:pPr lvl="1"/>
            <a:endParaRPr lang="en-US" altLang="ko-KR" b="1" dirty="0"/>
          </a:p>
          <a:p>
            <a:endParaRPr lang="en-US" altLang="ko-KR" b="1" dirty="0"/>
          </a:p>
          <a:p>
            <a:pPr lvl="1"/>
            <a:endParaRPr lang="en-US" altLang="ko-KR" b="1" dirty="0"/>
          </a:p>
          <a:p>
            <a:pPr lvl="1"/>
            <a:endParaRPr lang="en-US" altLang="ko-KR" b="1" baseline="-15000" dirty="0"/>
          </a:p>
          <a:p>
            <a:pPr lvl="1"/>
            <a:endParaRPr lang="en-US" altLang="ko-KR" b="1" baseline="-15000" dirty="0"/>
          </a:p>
          <a:p>
            <a:pPr lvl="1"/>
            <a:endParaRPr lang="en-US" altLang="ko-KR" b="1" baseline="-15000" dirty="0"/>
          </a:p>
          <a:p>
            <a:endParaRPr lang="en-US" altLang="ko-KR" b="1" dirty="0"/>
          </a:p>
          <a:p>
            <a:pPr lvl="1">
              <a:buNone/>
            </a:pPr>
            <a:endParaRPr lang="en-US" altLang="ko-KR" b="1" dirty="0"/>
          </a:p>
          <a:p>
            <a:pPr lvl="1"/>
            <a:endParaRPr lang="en-US" altLang="ko-KR" b="1" dirty="0"/>
          </a:p>
          <a:p>
            <a:pPr lvl="1">
              <a:buNone/>
            </a:pPr>
            <a:endParaRPr lang="en-US" altLang="ko-KR" b="1" dirty="0"/>
          </a:p>
          <a:p>
            <a:pPr lvl="1"/>
            <a:endParaRPr lang="en-US" altLang="ko-KR" b="1" dirty="0"/>
          </a:p>
          <a:p>
            <a:endParaRPr lang="en-US" altLang="ko-KR" b="1" dirty="0"/>
          </a:p>
          <a:p>
            <a:endParaRPr lang="en-US" altLang="ko-KR" b="1" dirty="0"/>
          </a:p>
          <a:p>
            <a:endParaRPr lang="en-US" altLang="ko-KR" b="1" dirty="0"/>
          </a:p>
          <a:p>
            <a:endParaRPr lang="en-US" altLang="ko-KR" b="1" dirty="0"/>
          </a:p>
          <a:p>
            <a:pPr>
              <a:buNone/>
            </a:pPr>
            <a:endParaRPr lang="en-US" altLang="ko-KR" b="1" dirty="0"/>
          </a:p>
          <a:p>
            <a:endParaRPr lang="en-US" altLang="ko-KR" b="1" dirty="0"/>
          </a:p>
          <a:p>
            <a:endParaRPr lang="en-US" altLang="ko-KR" b="1" dirty="0"/>
          </a:p>
          <a:p>
            <a:pPr lvl="1"/>
            <a:endParaRPr lang="en-US" altLang="ko-KR" b="1" dirty="0"/>
          </a:p>
          <a:p>
            <a:pPr lvl="1"/>
            <a:endParaRPr lang="en-US" altLang="ko-KR" b="1" dirty="0"/>
          </a:p>
          <a:p>
            <a:pPr>
              <a:buNone/>
            </a:pPr>
            <a:endParaRPr lang="en-US" altLang="ko-KR" dirty="0"/>
          </a:p>
          <a:p>
            <a:pPr>
              <a:buNone/>
            </a:pPr>
            <a:endParaRPr lang="en-US" altLang="ko-KR" dirty="0"/>
          </a:p>
          <a:p>
            <a:pPr>
              <a:buNone/>
            </a:pPr>
            <a:endParaRPr lang="en-US" altLang="ko-KR" dirty="0"/>
          </a:p>
          <a:p>
            <a:pPr lvl="1"/>
            <a:endParaRPr lang="en-US" altLang="ko-KR" dirty="0"/>
          </a:p>
        </p:txBody>
      </p:sp>
      <p:pic>
        <p:nvPicPr>
          <p:cNvPr id="10242" name="Picture 2"/>
          <p:cNvPicPr>
            <a:picLocks noChangeAspect="1" noChangeArrowheads="1"/>
          </p:cNvPicPr>
          <p:nvPr/>
        </p:nvPicPr>
        <p:blipFill>
          <a:blip r:embed="rId2" cstate="print"/>
          <a:srcRect/>
          <a:stretch>
            <a:fillRect/>
          </a:stretch>
        </p:blipFill>
        <p:spPr bwMode="auto">
          <a:xfrm>
            <a:off x="4727848" y="2852936"/>
            <a:ext cx="2581250" cy="897142"/>
          </a:xfrm>
          <a:prstGeom prst="rect">
            <a:avLst/>
          </a:prstGeom>
          <a:noFill/>
          <a:ln w="9525">
            <a:noFill/>
            <a:miter lim="800000"/>
            <a:headEnd/>
            <a:tailEnd/>
          </a:ln>
        </p:spPr>
      </p:pic>
      <p:pic>
        <p:nvPicPr>
          <p:cNvPr id="10243" name="Picture 3" descr="C:\Users\서정웅\Desktop\HH.png"/>
          <p:cNvPicPr>
            <a:picLocks noChangeAspect="1" noChangeArrowheads="1"/>
          </p:cNvPicPr>
          <p:nvPr/>
        </p:nvPicPr>
        <p:blipFill>
          <a:blip r:embed="rId3" cstate="print"/>
          <a:srcRect/>
          <a:stretch>
            <a:fillRect/>
          </a:stretch>
        </p:blipFill>
        <p:spPr bwMode="auto">
          <a:xfrm>
            <a:off x="4943873" y="4790282"/>
            <a:ext cx="2219325" cy="942975"/>
          </a:xfrm>
          <a:prstGeom prst="rect">
            <a:avLst/>
          </a:prstGeom>
          <a:noFill/>
        </p:spPr>
      </p:pic>
      <p:sp>
        <p:nvSpPr>
          <p:cNvPr id="11" name="TextBox 10"/>
          <p:cNvSpPr txBox="1"/>
          <p:nvPr/>
        </p:nvSpPr>
        <p:spPr>
          <a:xfrm>
            <a:off x="4124209" y="5733256"/>
            <a:ext cx="4032448" cy="369332"/>
          </a:xfrm>
          <a:prstGeom prst="rect">
            <a:avLst/>
          </a:prstGeom>
          <a:noFill/>
        </p:spPr>
        <p:txBody>
          <a:bodyPr wrap="square" rtlCol="0">
            <a:spAutoFit/>
          </a:bodyPr>
          <a:lstStyle/>
          <a:p>
            <a:pPr algn="ctr"/>
            <a:r>
              <a:rPr lang="en-US" altLang="ko-KR" dirty="0">
                <a:latin typeface="Calibri" pitchFamily="34" charset="0"/>
                <a:cs typeface="Calibri" pitchFamily="34" charset="0"/>
              </a:rPr>
              <a:t>&lt;Henderson-</a:t>
            </a:r>
            <a:r>
              <a:rPr lang="en-US" altLang="ko-KR" dirty="0" err="1">
                <a:latin typeface="Calibri" pitchFamily="34" charset="0"/>
                <a:cs typeface="Calibri" pitchFamily="34" charset="0"/>
              </a:rPr>
              <a:t>Hasselbalch</a:t>
            </a:r>
            <a:r>
              <a:rPr lang="en-US" altLang="ko-KR" dirty="0">
                <a:latin typeface="Calibri" pitchFamily="34" charset="0"/>
                <a:cs typeface="Calibri" pitchFamily="34" charset="0"/>
              </a:rPr>
              <a:t> Equation&gt;</a:t>
            </a:r>
            <a:endParaRPr lang="ko-KR" altLang="en-US" dirty="0">
              <a:latin typeface="Calibri" pitchFamily="34" charset="0"/>
              <a:cs typeface="Calibri" pitchFamily="34" charset="0"/>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effect of pH on solubility</a:t>
            </a:r>
            <a:endParaRPr lang="ko-KR" altLang="en-US" dirty="0"/>
          </a:p>
        </p:txBody>
      </p:sp>
      <p:sp>
        <p:nvSpPr>
          <p:cNvPr id="3" name="내용 개체 틀 2"/>
          <p:cNvSpPr>
            <a:spLocks noGrp="1"/>
          </p:cNvSpPr>
          <p:nvPr>
            <p:ph sz="quarter" idx="1"/>
          </p:nvPr>
        </p:nvSpPr>
        <p:spPr>
          <a:xfrm>
            <a:off x="1972734" y="1836357"/>
            <a:ext cx="8299731" cy="4345958"/>
          </a:xfrm>
        </p:spPr>
        <p:txBody>
          <a:bodyPr>
            <a:normAutofit/>
          </a:bodyPr>
          <a:lstStyle/>
          <a:p>
            <a:r>
              <a:rPr lang="en-US" altLang="ko-KR" b="1" dirty="0"/>
              <a:t>Basic drugs (RNH</a:t>
            </a:r>
            <a:r>
              <a:rPr lang="en-US" altLang="ko-KR" b="1" baseline="-15000" dirty="0"/>
              <a:t>2</a:t>
            </a:r>
            <a:r>
              <a:rPr lang="en-US" altLang="ko-KR" b="1" dirty="0"/>
              <a:t>)</a:t>
            </a:r>
          </a:p>
          <a:p>
            <a:endParaRPr lang="en-US" altLang="ko-KR" b="1" dirty="0"/>
          </a:p>
          <a:p>
            <a:pPr lvl="1"/>
            <a:r>
              <a:rPr lang="en-US" altLang="ko-KR" b="1" dirty="0"/>
              <a:t>Total saturation solubility of drug S, the solubility of the </a:t>
            </a:r>
            <a:r>
              <a:rPr lang="en-US" altLang="ko-KR" b="1" dirty="0" err="1"/>
              <a:t>undissociated</a:t>
            </a:r>
            <a:r>
              <a:rPr lang="en-US" altLang="ko-KR" b="1" dirty="0"/>
              <a:t> species RNH</a:t>
            </a:r>
            <a:r>
              <a:rPr lang="en-US" altLang="ko-KR" b="1" baseline="-15000" dirty="0"/>
              <a:t>2</a:t>
            </a:r>
            <a:r>
              <a:rPr lang="en-US" altLang="ko-KR" b="1" dirty="0"/>
              <a:t> S</a:t>
            </a:r>
            <a:r>
              <a:rPr lang="en-US" altLang="ko-KR" b="1" baseline="-15000" dirty="0"/>
              <a:t>0</a:t>
            </a:r>
          </a:p>
          <a:p>
            <a:pPr lvl="1"/>
            <a:endParaRPr lang="en-US" altLang="ko-KR" b="1" dirty="0"/>
          </a:p>
          <a:p>
            <a:pPr lvl="1">
              <a:buNone/>
            </a:pPr>
            <a:r>
              <a:rPr lang="en-US" altLang="ko-KR" b="1" dirty="0"/>
              <a:t>           S = S</a:t>
            </a:r>
            <a:r>
              <a:rPr lang="en-US" altLang="ko-KR" b="1" baseline="-15000" dirty="0"/>
              <a:t>0</a:t>
            </a:r>
            <a:r>
              <a:rPr lang="en-US" altLang="ko-KR" b="1" dirty="0"/>
              <a:t> + (concentration of </a:t>
            </a:r>
            <a:r>
              <a:rPr lang="en-US" altLang="ko-KR" b="1" dirty="0" err="1"/>
              <a:t>ionised</a:t>
            </a:r>
            <a:r>
              <a:rPr lang="en-US" altLang="ko-KR" b="1" dirty="0"/>
              <a:t> species)</a:t>
            </a:r>
          </a:p>
          <a:p>
            <a:pPr lvl="1"/>
            <a:endParaRPr lang="en-US" altLang="ko-KR" b="1" dirty="0"/>
          </a:p>
          <a:p>
            <a:pPr lvl="1"/>
            <a:endParaRPr lang="en-US" altLang="ko-KR" b="1" dirty="0"/>
          </a:p>
          <a:p>
            <a:pPr lvl="1">
              <a:buNone/>
            </a:pPr>
            <a:endParaRPr lang="en-US" altLang="ko-KR" b="1" dirty="0"/>
          </a:p>
          <a:p>
            <a:pPr lvl="1"/>
            <a:endParaRPr lang="en-US" altLang="ko-KR" b="1" dirty="0"/>
          </a:p>
          <a:p>
            <a:endParaRPr lang="en-US" altLang="ko-KR" b="1" dirty="0"/>
          </a:p>
          <a:p>
            <a:endParaRPr lang="en-US" altLang="ko-KR" b="1" dirty="0"/>
          </a:p>
          <a:p>
            <a:endParaRPr lang="en-US" altLang="ko-KR" b="1" dirty="0"/>
          </a:p>
          <a:p>
            <a:endParaRPr lang="en-US" altLang="ko-KR" b="1" dirty="0"/>
          </a:p>
          <a:p>
            <a:pPr>
              <a:buNone/>
            </a:pPr>
            <a:endParaRPr lang="en-US" altLang="ko-KR" b="1" dirty="0"/>
          </a:p>
          <a:p>
            <a:endParaRPr lang="en-US" altLang="ko-KR" b="1" dirty="0"/>
          </a:p>
          <a:p>
            <a:endParaRPr lang="en-US" altLang="ko-KR" b="1" dirty="0"/>
          </a:p>
          <a:p>
            <a:pPr lvl="1"/>
            <a:endParaRPr lang="en-US" altLang="ko-KR" b="1" dirty="0"/>
          </a:p>
          <a:p>
            <a:pPr lvl="1"/>
            <a:endParaRPr lang="en-US" altLang="ko-KR" b="1" dirty="0"/>
          </a:p>
          <a:p>
            <a:pPr>
              <a:buNone/>
            </a:pPr>
            <a:endParaRPr lang="en-US" altLang="ko-KR" dirty="0"/>
          </a:p>
          <a:p>
            <a:pPr>
              <a:buNone/>
            </a:pPr>
            <a:endParaRPr lang="en-US" altLang="ko-KR" dirty="0"/>
          </a:p>
          <a:p>
            <a:pPr>
              <a:buNone/>
            </a:pPr>
            <a:endParaRPr lang="en-US" altLang="ko-KR" dirty="0"/>
          </a:p>
          <a:p>
            <a:pPr lvl="1"/>
            <a:endParaRPr lang="en-US" altLang="ko-KR" dirty="0"/>
          </a:p>
        </p:txBody>
      </p:sp>
      <p:sp>
        <p:nvSpPr>
          <p:cNvPr id="12" name="TextBox 11"/>
          <p:cNvSpPr txBox="1"/>
          <p:nvPr/>
        </p:nvSpPr>
        <p:spPr>
          <a:xfrm>
            <a:off x="1775520" y="6382490"/>
            <a:ext cx="5572164" cy="430887"/>
          </a:xfrm>
          <a:prstGeom prst="rect">
            <a:avLst/>
          </a:prstGeom>
          <a:noFill/>
        </p:spPr>
        <p:txBody>
          <a:bodyPr wrap="square" rtlCol="0">
            <a:spAutoFit/>
          </a:bodyPr>
          <a:lstStyle/>
          <a:p>
            <a:r>
              <a:rPr lang="en-US" altLang="ko-KR" sz="1100" b="1" dirty="0">
                <a:latin typeface="Calibri" pitchFamily="34" charset="0"/>
              </a:rPr>
              <a:t>*</a:t>
            </a:r>
            <a:r>
              <a:rPr lang="en-US" altLang="ko-KR" sz="1100" dirty="0">
                <a:latin typeface="Calibri" pitchFamily="34" charset="0"/>
              </a:rPr>
              <a:t> Physicochemical Principles of Pharmacy 4</a:t>
            </a:r>
            <a:r>
              <a:rPr lang="en-US" altLang="ko-KR" sz="1100" baseline="30000" dirty="0">
                <a:latin typeface="Calibri" pitchFamily="34" charset="0"/>
              </a:rPr>
              <a:t>th</a:t>
            </a:r>
            <a:r>
              <a:rPr lang="en-US" altLang="ko-KR" sz="1100" dirty="0">
                <a:latin typeface="Calibri" pitchFamily="34" charset="0"/>
              </a:rPr>
              <a:t> edition</a:t>
            </a:r>
          </a:p>
          <a:p>
            <a:r>
              <a:rPr lang="en-US" altLang="ko-KR" sz="1100" dirty="0">
                <a:latin typeface="Calibri" pitchFamily="34" charset="0"/>
              </a:rPr>
              <a:t>Alexander T Florence and David Attwood</a:t>
            </a:r>
            <a:endParaRPr lang="ko-KR" altLang="en-US" sz="1100" dirty="0">
              <a:latin typeface="Calibri" pitchFamily="34" charset="0"/>
            </a:endParaRPr>
          </a:p>
        </p:txBody>
      </p:sp>
      <p:sp>
        <p:nvSpPr>
          <p:cNvPr id="6" name="TextBox 5">
            <a:extLst>
              <a:ext uri="{FF2B5EF4-FFF2-40B4-BE49-F238E27FC236}">
                <a16:creationId xmlns:a16="http://schemas.microsoft.com/office/drawing/2014/main" id="{AF8CD524-1B15-47F5-81A3-141CEF657791}"/>
              </a:ext>
            </a:extLst>
          </p:cNvPr>
          <p:cNvSpPr txBox="1"/>
          <p:nvPr/>
        </p:nvSpPr>
        <p:spPr>
          <a:xfrm>
            <a:off x="1306860" y="4633437"/>
            <a:ext cx="9578280" cy="1569660"/>
          </a:xfrm>
          <a:prstGeom prst="rect">
            <a:avLst/>
          </a:prstGeom>
          <a:noFill/>
        </p:spPr>
        <p:txBody>
          <a:bodyPr wrap="square">
            <a:spAutoFit/>
          </a:bodyPr>
          <a:lstStyle/>
          <a:p>
            <a:r>
              <a:rPr lang="en-US" sz="2400">
                <a:solidFill>
                  <a:srgbClr val="7030A0"/>
                </a:solidFill>
              </a:rPr>
              <a:t>The rate at which a drug goes into the solution when it is dissolved in an acidic or a basic medium is proportional to the </a:t>
            </a:r>
            <a:r>
              <a:rPr lang="en-US" sz="2400" b="1">
                <a:solidFill>
                  <a:srgbClr val="7030A0"/>
                </a:solidFill>
              </a:rPr>
              <a:t>solubility</a:t>
            </a:r>
            <a:r>
              <a:rPr lang="en-US" sz="2400">
                <a:solidFill>
                  <a:srgbClr val="7030A0"/>
                </a:solidFill>
              </a:rPr>
              <a:t> of the drug. Many drugs have different solubilities at different pHs. These </a:t>
            </a:r>
            <a:r>
              <a:rPr lang="en-US" sz="2400" b="1">
                <a:solidFill>
                  <a:srgbClr val="7030A0"/>
                </a:solidFill>
              </a:rPr>
              <a:t>pH</a:t>
            </a:r>
            <a:r>
              <a:rPr lang="en-US" sz="2400">
                <a:solidFill>
                  <a:srgbClr val="7030A0"/>
                </a:solidFill>
              </a:rPr>
              <a:t>-</a:t>
            </a:r>
            <a:r>
              <a:rPr lang="en-US" sz="2400" b="1">
                <a:solidFill>
                  <a:srgbClr val="7030A0"/>
                </a:solidFill>
              </a:rPr>
              <a:t>dependent solubility</a:t>
            </a:r>
            <a:r>
              <a:rPr lang="en-US" sz="2400">
                <a:solidFill>
                  <a:srgbClr val="7030A0"/>
                </a:solidFill>
              </a:rPr>
              <a:t> differences lead to </a:t>
            </a:r>
            <a:r>
              <a:rPr lang="en-US" sz="2400" b="1">
                <a:solidFill>
                  <a:srgbClr val="7030A0"/>
                </a:solidFill>
              </a:rPr>
              <a:t>pH</a:t>
            </a:r>
            <a:r>
              <a:rPr lang="en-US" sz="2400">
                <a:solidFill>
                  <a:srgbClr val="7030A0"/>
                </a:solidFill>
              </a:rPr>
              <a:t>- -</a:t>
            </a:r>
            <a:r>
              <a:rPr lang="en-US" sz="2400" b="1">
                <a:solidFill>
                  <a:srgbClr val="7030A0"/>
                </a:solidFill>
              </a:rPr>
              <a:t>dependent</a:t>
            </a:r>
            <a:r>
              <a:rPr lang="en-US" sz="2400">
                <a:solidFill>
                  <a:srgbClr val="7030A0"/>
                </a:solidFill>
              </a:rPr>
              <a:t> dissolution profiles.</a:t>
            </a:r>
            <a:endParaRPr lang="en-US" sz="2400" dirty="0">
              <a:solidFill>
                <a:srgbClr val="7030A0"/>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effect of pH on solubility</a:t>
            </a:r>
            <a:endParaRPr lang="ko-KR" altLang="en-US" dirty="0"/>
          </a:p>
        </p:txBody>
      </p:sp>
      <p:sp>
        <p:nvSpPr>
          <p:cNvPr id="3" name="내용 개체 틀 2"/>
          <p:cNvSpPr>
            <a:spLocks noGrp="1"/>
          </p:cNvSpPr>
          <p:nvPr>
            <p:ph sz="quarter" idx="1"/>
          </p:nvPr>
        </p:nvSpPr>
        <p:spPr>
          <a:xfrm>
            <a:off x="1972734" y="1836357"/>
            <a:ext cx="8299731" cy="4345958"/>
          </a:xfrm>
        </p:spPr>
        <p:txBody>
          <a:bodyPr>
            <a:normAutofit/>
          </a:bodyPr>
          <a:lstStyle/>
          <a:p>
            <a:r>
              <a:rPr lang="en-US" altLang="ko-KR" b="1" dirty="0"/>
              <a:t>Basic drugs (RNH</a:t>
            </a:r>
            <a:r>
              <a:rPr lang="en-US" altLang="ko-KR" b="1" baseline="-15000" dirty="0"/>
              <a:t>2</a:t>
            </a:r>
            <a:r>
              <a:rPr lang="en-US" altLang="ko-KR" b="1" dirty="0"/>
              <a:t>)</a:t>
            </a:r>
          </a:p>
          <a:p>
            <a:endParaRPr lang="en-US" altLang="ko-KR" b="1" dirty="0"/>
          </a:p>
          <a:p>
            <a:pPr lvl="1"/>
            <a:endParaRPr lang="en-US" altLang="ko-KR" b="1" dirty="0"/>
          </a:p>
          <a:p>
            <a:pPr lvl="1"/>
            <a:r>
              <a:rPr lang="en-US" altLang="ko-KR" b="1" dirty="0"/>
              <a:t>The dissociation constant K</a:t>
            </a:r>
            <a:r>
              <a:rPr lang="en-US" altLang="ko-KR" b="1" baseline="-15000" dirty="0"/>
              <a:t>b</a:t>
            </a:r>
          </a:p>
          <a:p>
            <a:pPr lvl="1"/>
            <a:endParaRPr lang="en-US" altLang="ko-KR" b="1" baseline="-15000" dirty="0"/>
          </a:p>
          <a:p>
            <a:pPr lvl="1"/>
            <a:endParaRPr lang="en-US" altLang="ko-KR" b="1" baseline="-15000" dirty="0"/>
          </a:p>
          <a:p>
            <a:pPr lvl="1"/>
            <a:endParaRPr lang="en-US" altLang="ko-KR" b="1" baseline="-15000" dirty="0"/>
          </a:p>
          <a:p>
            <a:pPr lvl="1"/>
            <a:endParaRPr lang="en-US" altLang="ko-KR" b="1" baseline="-15000" dirty="0"/>
          </a:p>
          <a:p>
            <a:pPr lvl="1"/>
            <a:r>
              <a:rPr lang="en-US" altLang="ko-KR" b="1" dirty="0"/>
              <a:t>According to previous page, [RNH</a:t>
            </a:r>
            <a:r>
              <a:rPr lang="en-US" altLang="ko-KR" b="1" baseline="-15000" dirty="0"/>
              <a:t>2</a:t>
            </a:r>
            <a:r>
              <a:rPr lang="en-US" altLang="ko-KR" b="1" dirty="0"/>
              <a:t>] = S</a:t>
            </a:r>
            <a:r>
              <a:rPr lang="en-US" altLang="ko-KR" b="1" baseline="-15000" dirty="0"/>
              <a:t>0,  </a:t>
            </a:r>
            <a:r>
              <a:rPr lang="en-US" altLang="ko-KR" b="1" dirty="0"/>
              <a:t>[RNH</a:t>
            </a:r>
            <a:r>
              <a:rPr lang="en-US" altLang="ko-KR" b="1" baseline="-15000" dirty="0"/>
              <a:t>3</a:t>
            </a:r>
            <a:r>
              <a:rPr lang="en-US" altLang="ko-KR" b="1" baseline="30000" dirty="0"/>
              <a:t>+</a:t>
            </a:r>
            <a:r>
              <a:rPr lang="en-US" altLang="ko-KR" b="1" dirty="0"/>
              <a:t>] = S – S</a:t>
            </a:r>
            <a:r>
              <a:rPr lang="en-US" altLang="ko-KR" b="1" baseline="-15000" dirty="0"/>
              <a:t>0</a:t>
            </a:r>
          </a:p>
          <a:p>
            <a:endParaRPr lang="en-US" altLang="ko-KR" b="1" dirty="0"/>
          </a:p>
          <a:p>
            <a:pPr lvl="1">
              <a:buNone/>
            </a:pPr>
            <a:endParaRPr lang="en-US" altLang="ko-KR" b="1" dirty="0"/>
          </a:p>
          <a:p>
            <a:pPr lvl="1"/>
            <a:endParaRPr lang="en-US" altLang="ko-KR" b="1" dirty="0"/>
          </a:p>
          <a:p>
            <a:pPr lvl="1">
              <a:buNone/>
            </a:pPr>
            <a:endParaRPr lang="en-US" altLang="ko-KR" b="1" dirty="0"/>
          </a:p>
          <a:p>
            <a:pPr lvl="1"/>
            <a:endParaRPr lang="en-US" altLang="ko-KR" b="1" dirty="0"/>
          </a:p>
          <a:p>
            <a:endParaRPr lang="en-US" altLang="ko-KR" b="1" dirty="0"/>
          </a:p>
          <a:p>
            <a:endParaRPr lang="en-US" altLang="ko-KR" b="1" dirty="0"/>
          </a:p>
          <a:p>
            <a:endParaRPr lang="en-US" altLang="ko-KR" b="1" dirty="0"/>
          </a:p>
          <a:p>
            <a:endParaRPr lang="en-US" altLang="ko-KR" b="1" dirty="0"/>
          </a:p>
          <a:p>
            <a:pPr>
              <a:buNone/>
            </a:pPr>
            <a:endParaRPr lang="en-US" altLang="ko-KR" b="1" dirty="0"/>
          </a:p>
          <a:p>
            <a:endParaRPr lang="en-US" altLang="ko-KR" b="1" dirty="0"/>
          </a:p>
          <a:p>
            <a:endParaRPr lang="en-US" altLang="ko-KR" b="1" dirty="0"/>
          </a:p>
          <a:p>
            <a:pPr lvl="1"/>
            <a:endParaRPr lang="en-US" altLang="ko-KR" b="1" dirty="0"/>
          </a:p>
          <a:p>
            <a:pPr lvl="1"/>
            <a:endParaRPr lang="en-US" altLang="ko-KR" b="1" dirty="0"/>
          </a:p>
          <a:p>
            <a:pPr>
              <a:buNone/>
            </a:pPr>
            <a:endParaRPr lang="en-US" altLang="ko-KR" dirty="0"/>
          </a:p>
          <a:p>
            <a:pPr>
              <a:buNone/>
            </a:pPr>
            <a:endParaRPr lang="en-US" altLang="ko-KR" dirty="0"/>
          </a:p>
          <a:p>
            <a:pPr>
              <a:buNone/>
            </a:pPr>
            <a:endParaRPr lang="en-US" altLang="ko-KR" dirty="0"/>
          </a:p>
          <a:p>
            <a:pPr lvl="1"/>
            <a:endParaRPr lang="en-US" altLang="ko-KR" dirty="0"/>
          </a:p>
        </p:txBody>
      </p:sp>
      <p:pic>
        <p:nvPicPr>
          <p:cNvPr id="11266" name="Picture 2"/>
          <p:cNvPicPr>
            <a:picLocks noChangeAspect="1" noChangeArrowheads="1"/>
          </p:cNvPicPr>
          <p:nvPr/>
        </p:nvPicPr>
        <p:blipFill>
          <a:blip r:embed="rId2" cstate="print"/>
          <a:srcRect/>
          <a:stretch>
            <a:fillRect/>
          </a:stretch>
        </p:blipFill>
        <p:spPr bwMode="auto">
          <a:xfrm>
            <a:off x="4612298" y="2492896"/>
            <a:ext cx="3122966" cy="429766"/>
          </a:xfrm>
          <a:prstGeom prst="rect">
            <a:avLst/>
          </a:prstGeom>
          <a:noFill/>
          <a:ln w="9525">
            <a:noFill/>
            <a:miter lim="800000"/>
            <a:headEnd/>
            <a:tailEnd/>
          </a:ln>
        </p:spPr>
      </p:pic>
      <p:pic>
        <p:nvPicPr>
          <p:cNvPr id="11267" name="Picture 3"/>
          <p:cNvPicPr>
            <a:picLocks noChangeAspect="1" noChangeArrowheads="1"/>
          </p:cNvPicPr>
          <p:nvPr/>
        </p:nvPicPr>
        <p:blipFill>
          <a:blip r:embed="rId3" cstate="print"/>
          <a:srcRect r="8866"/>
          <a:stretch>
            <a:fillRect/>
          </a:stretch>
        </p:blipFill>
        <p:spPr bwMode="auto">
          <a:xfrm>
            <a:off x="5116916" y="3737448"/>
            <a:ext cx="1771172" cy="771672"/>
          </a:xfrm>
          <a:prstGeom prst="rect">
            <a:avLst/>
          </a:prstGeom>
          <a:noFill/>
          <a:ln w="9525">
            <a:noFill/>
            <a:miter lim="800000"/>
            <a:headEnd/>
            <a:tailEnd/>
          </a:ln>
        </p:spPr>
      </p:pic>
      <p:pic>
        <p:nvPicPr>
          <p:cNvPr id="11268" name="Picture 4"/>
          <p:cNvPicPr>
            <a:picLocks noChangeAspect="1" noChangeArrowheads="1"/>
          </p:cNvPicPr>
          <p:nvPr/>
        </p:nvPicPr>
        <p:blipFill>
          <a:blip r:embed="rId4" cstate="print"/>
          <a:srcRect/>
          <a:stretch>
            <a:fillRect/>
          </a:stretch>
        </p:blipFill>
        <p:spPr bwMode="auto">
          <a:xfrm>
            <a:off x="5002512" y="5229201"/>
            <a:ext cx="2317625" cy="811907"/>
          </a:xfrm>
          <a:prstGeom prst="rect">
            <a:avLst/>
          </a:prstGeom>
          <a:noFill/>
          <a:ln w="9525">
            <a:noFill/>
            <a:miter lim="800000"/>
            <a:headEnd/>
            <a:tailEnd/>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effect of pH on solubility</a:t>
            </a:r>
            <a:endParaRPr lang="ko-KR" altLang="en-US" dirty="0"/>
          </a:p>
        </p:txBody>
      </p:sp>
      <p:sp>
        <p:nvSpPr>
          <p:cNvPr id="3" name="내용 개체 틀 2"/>
          <p:cNvSpPr>
            <a:spLocks noGrp="1"/>
          </p:cNvSpPr>
          <p:nvPr>
            <p:ph sz="quarter" idx="1"/>
          </p:nvPr>
        </p:nvSpPr>
        <p:spPr>
          <a:xfrm>
            <a:off x="1972734" y="1836357"/>
            <a:ext cx="8299731" cy="4345958"/>
          </a:xfrm>
        </p:spPr>
        <p:txBody>
          <a:bodyPr>
            <a:normAutofit/>
          </a:bodyPr>
          <a:lstStyle/>
          <a:p>
            <a:r>
              <a:rPr lang="en-US" altLang="ko-KR" b="1" dirty="0"/>
              <a:t>Basic drugs (RNH</a:t>
            </a:r>
            <a:r>
              <a:rPr lang="en-US" altLang="ko-KR" b="1" baseline="-15000" dirty="0"/>
              <a:t>2</a:t>
            </a:r>
            <a:r>
              <a:rPr lang="en-US" altLang="ko-KR" b="1" dirty="0"/>
              <a:t>)</a:t>
            </a:r>
          </a:p>
          <a:p>
            <a:pPr lvl="1"/>
            <a:r>
              <a:rPr lang="en-US" altLang="ko-KR" b="1" dirty="0"/>
              <a:t>Taking logarithms,</a:t>
            </a:r>
          </a:p>
          <a:p>
            <a:pPr lvl="1"/>
            <a:endParaRPr lang="en-US" altLang="ko-KR" b="1" dirty="0"/>
          </a:p>
          <a:p>
            <a:pPr lvl="1"/>
            <a:endParaRPr lang="en-US" altLang="ko-KR" b="1" dirty="0"/>
          </a:p>
          <a:p>
            <a:pPr lvl="1"/>
            <a:endParaRPr lang="en-US" altLang="ko-KR" b="1" dirty="0"/>
          </a:p>
          <a:p>
            <a:pPr lvl="1"/>
            <a:endParaRPr lang="en-US" altLang="ko-KR" b="1" dirty="0"/>
          </a:p>
          <a:p>
            <a:pPr lvl="1"/>
            <a:r>
              <a:rPr lang="en-US" altLang="ko-KR" b="1" dirty="0"/>
              <a:t>[RNH</a:t>
            </a:r>
            <a:r>
              <a:rPr lang="en-US" altLang="ko-KR" b="1" baseline="-15000" dirty="0"/>
              <a:t>3</a:t>
            </a:r>
            <a:r>
              <a:rPr lang="en-US" altLang="ko-KR" b="1" baseline="30000" dirty="0"/>
              <a:t>+</a:t>
            </a:r>
            <a:r>
              <a:rPr lang="en-US" altLang="ko-KR" b="1" dirty="0"/>
              <a:t>] = S – S</a:t>
            </a:r>
            <a:r>
              <a:rPr lang="en-US" altLang="ko-KR" b="1" baseline="-15000" dirty="0"/>
              <a:t>0, </a:t>
            </a:r>
            <a:r>
              <a:rPr lang="en-US" altLang="ko-KR" b="1" dirty="0"/>
              <a:t>S</a:t>
            </a:r>
            <a:r>
              <a:rPr lang="en-US" altLang="ko-KR" b="1" baseline="-15000" dirty="0"/>
              <a:t>0 </a:t>
            </a:r>
            <a:r>
              <a:rPr lang="en-US" altLang="ko-KR" b="1" dirty="0"/>
              <a:t>= [RNH</a:t>
            </a:r>
            <a:r>
              <a:rPr lang="en-US" altLang="ko-KR" b="1" baseline="-15000" dirty="0"/>
              <a:t>2</a:t>
            </a:r>
            <a:r>
              <a:rPr lang="en-US" altLang="ko-KR" b="1" dirty="0"/>
              <a:t>]</a:t>
            </a:r>
          </a:p>
          <a:p>
            <a:pPr lvl="1"/>
            <a:endParaRPr lang="en-US" altLang="ko-KR" b="1" dirty="0"/>
          </a:p>
          <a:p>
            <a:pPr lvl="1"/>
            <a:endParaRPr lang="en-US" altLang="ko-KR" b="1" dirty="0"/>
          </a:p>
          <a:p>
            <a:pPr lvl="1"/>
            <a:endParaRPr lang="en-US" altLang="ko-KR" b="1" dirty="0"/>
          </a:p>
          <a:p>
            <a:pPr lvl="1"/>
            <a:endParaRPr lang="en-US" altLang="ko-KR" b="1" dirty="0"/>
          </a:p>
          <a:p>
            <a:endParaRPr lang="en-US" altLang="ko-KR" b="1" dirty="0"/>
          </a:p>
          <a:p>
            <a:pPr lvl="1"/>
            <a:endParaRPr lang="en-US" altLang="ko-KR" b="1" dirty="0"/>
          </a:p>
          <a:p>
            <a:pPr lvl="1"/>
            <a:endParaRPr lang="en-US" altLang="ko-KR" b="1" baseline="-15000" dirty="0"/>
          </a:p>
          <a:p>
            <a:pPr lvl="1"/>
            <a:endParaRPr lang="en-US" altLang="ko-KR" b="1" baseline="-15000" dirty="0"/>
          </a:p>
          <a:p>
            <a:pPr lvl="1"/>
            <a:endParaRPr lang="en-US" altLang="ko-KR" b="1" baseline="-15000" dirty="0"/>
          </a:p>
          <a:p>
            <a:endParaRPr lang="en-US" altLang="ko-KR" b="1" dirty="0"/>
          </a:p>
          <a:p>
            <a:pPr lvl="1">
              <a:buNone/>
            </a:pPr>
            <a:endParaRPr lang="en-US" altLang="ko-KR" b="1" dirty="0"/>
          </a:p>
          <a:p>
            <a:pPr lvl="1"/>
            <a:endParaRPr lang="en-US" altLang="ko-KR" b="1" dirty="0"/>
          </a:p>
          <a:p>
            <a:pPr lvl="1">
              <a:buNone/>
            </a:pPr>
            <a:endParaRPr lang="en-US" altLang="ko-KR" b="1" dirty="0"/>
          </a:p>
          <a:p>
            <a:pPr lvl="1"/>
            <a:endParaRPr lang="en-US" altLang="ko-KR" b="1" dirty="0"/>
          </a:p>
          <a:p>
            <a:endParaRPr lang="en-US" altLang="ko-KR" b="1" dirty="0"/>
          </a:p>
          <a:p>
            <a:endParaRPr lang="en-US" altLang="ko-KR" b="1" dirty="0"/>
          </a:p>
          <a:p>
            <a:endParaRPr lang="en-US" altLang="ko-KR" b="1" dirty="0"/>
          </a:p>
          <a:p>
            <a:endParaRPr lang="en-US" altLang="ko-KR" b="1" dirty="0"/>
          </a:p>
          <a:p>
            <a:pPr>
              <a:buNone/>
            </a:pPr>
            <a:endParaRPr lang="en-US" altLang="ko-KR" b="1" dirty="0"/>
          </a:p>
          <a:p>
            <a:endParaRPr lang="en-US" altLang="ko-KR" b="1" dirty="0"/>
          </a:p>
          <a:p>
            <a:endParaRPr lang="en-US" altLang="ko-KR" b="1" dirty="0"/>
          </a:p>
          <a:p>
            <a:pPr lvl="1"/>
            <a:endParaRPr lang="en-US" altLang="ko-KR" b="1" dirty="0"/>
          </a:p>
          <a:p>
            <a:pPr lvl="1"/>
            <a:endParaRPr lang="en-US" altLang="ko-KR" b="1" dirty="0"/>
          </a:p>
          <a:p>
            <a:pPr>
              <a:buNone/>
            </a:pPr>
            <a:endParaRPr lang="en-US" altLang="ko-KR" dirty="0"/>
          </a:p>
          <a:p>
            <a:pPr>
              <a:buNone/>
            </a:pPr>
            <a:endParaRPr lang="en-US" altLang="ko-KR" dirty="0"/>
          </a:p>
          <a:p>
            <a:pPr>
              <a:buNone/>
            </a:pPr>
            <a:endParaRPr lang="en-US" altLang="ko-KR" dirty="0"/>
          </a:p>
          <a:p>
            <a:pPr lvl="1"/>
            <a:endParaRPr lang="en-US" altLang="ko-KR" dirty="0"/>
          </a:p>
        </p:txBody>
      </p:sp>
      <p:sp>
        <p:nvSpPr>
          <p:cNvPr id="11" name="TextBox 10"/>
          <p:cNvSpPr txBox="1"/>
          <p:nvPr/>
        </p:nvSpPr>
        <p:spPr>
          <a:xfrm>
            <a:off x="4124209" y="5733256"/>
            <a:ext cx="4032448" cy="369332"/>
          </a:xfrm>
          <a:prstGeom prst="rect">
            <a:avLst/>
          </a:prstGeom>
          <a:noFill/>
        </p:spPr>
        <p:txBody>
          <a:bodyPr wrap="square" rtlCol="0">
            <a:spAutoFit/>
          </a:bodyPr>
          <a:lstStyle/>
          <a:p>
            <a:pPr algn="ctr"/>
            <a:r>
              <a:rPr lang="en-US" altLang="ko-KR" dirty="0">
                <a:latin typeface="Calibri" pitchFamily="34" charset="0"/>
                <a:cs typeface="Calibri" pitchFamily="34" charset="0"/>
              </a:rPr>
              <a:t>&lt;Henderson-</a:t>
            </a:r>
            <a:r>
              <a:rPr lang="en-US" altLang="ko-KR" dirty="0" err="1">
                <a:latin typeface="Calibri" pitchFamily="34" charset="0"/>
                <a:cs typeface="Calibri" pitchFamily="34" charset="0"/>
              </a:rPr>
              <a:t>Hasselbalch</a:t>
            </a:r>
            <a:r>
              <a:rPr lang="en-US" altLang="ko-KR" dirty="0">
                <a:latin typeface="Calibri" pitchFamily="34" charset="0"/>
                <a:cs typeface="Calibri" pitchFamily="34" charset="0"/>
              </a:rPr>
              <a:t> Equation&gt;</a:t>
            </a:r>
            <a:endParaRPr lang="ko-KR" altLang="en-US" dirty="0">
              <a:latin typeface="Calibri" pitchFamily="34" charset="0"/>
              <a:cs typeface="Calibri" pitchFamily="34" charset="0"/>
            </a:endParaRPr>
          </a:p>
        </p:txBody>
      </p:sp>
      <p:pic>
        <p:nvPicPr>
          <p:cNvPr id="12290" name="Picture 2"/>
          <p:cNvPicPr>
            <a:picLocks noChangeAspect="1" noChangeArrowheads="1"/>
          </p:cNvPicPr>
          <p:nvPr/>
        </p:nvPicPr>
        <p:blipFill>
          <a:blip r:embed="rId2" cstate="print"/>
          <a:srcRect/>
          <a:stretch>
            <a:fillRect/>
          </a:stretch>
        </p:blipFill>
        <p:spPr bwMode="auto">
          <a:xfrm>
            <a:off x="3143673" y="2996953"/>
            <a:ext cx="2480097" cy="860149"/>
          </a:xfrm>
          <a:prstGeom prst="rect">
            <a:avLst/>
          </a:prstGeom>
          <a:noFill/>
          <a:ln w="9525">
            <a:noFill/>
            <a:miter lim="800000"/>
            <a:headEnd/>
            <a:tailEnd/>
          </a:ln>
        </p:spPr>
      </p:pic>
      <p:pic>
        <p:nvPicPr>
          <p:cNvPr id="12291" name="Picture 3"/>
          <p:cNvPicPr>
            <a:picLocks noChangeAspect="1" noChangeArrowheads="1"/>
          </p:cNvPicPr>
          <p:nvPr/>
        </p:nvPicPr>
        <p:blipFill>
          <a:blip r:embed="rId3" cstate="print"/>
          <a:srcRect/>
          <a:stretch>
            <a:fillRect/>
          </a:stretch>
        </p:blipFill>
        <p:spPr bwMode="auto">
          <a:xfrm>
            <a:off x="6528048" y="2996953"/>
            <a:ext cx="2263130" cy="726437"/>
          </a:xfrm>
          <a:prstGeom prst="rect">
            <a:avLst/>
          </a:prstGeom>
          <a:noFill/>
          <a:ln w="9525">
            <a:noFill/>
            <a:miter lim="800000"/>
            <a:headEnd/>
            <a:tailEnd/>
          </a:ln>
        </p:spPr>
      </p:pic>
      <p:grpSp>
        <p:nvGrpSpPr>
          <p:cNvPr id="12" name="그룹 11"/>
          <p:cNvGrpSpPr/>
          <p:nvPr/>
        </p:nvGrpSpPr>
        <p:grpSpPr>
          <a:xfrm>
            <a:off x="4727848" y="4698495"/>
            <a:ext cx="2664296" cy="1034762"/>
            <a:chOff x="3203848" y="4698495"/>
            <a:chExt cx="2664296" cy="1034762"/>
          </a:xfrm>
        </p:grpSpPr>
        <p:pic>
          <p:nvPicPr>
            <p:cNvPr id="10243" name="Picture 3" descr="C:\Users\서정웅\Desktop\HH.png"/>
            <p:cNvPicPr>
              <a:picLocks noChangeAspect="1" noChangeArrowheads="1"/>
            </p:cNvPicPr>
            <p:nvPr/>
          </p:nvPicPr>
          <p:blipFill>
            <a:blip r:embed="rId4" cstate="print"/>
            <a:srcRect/>
            <a:stretch>
              <a:fillRect/>
            </a:stretch>
          </p:blipFill>
          <p:spPr bwMode="auto">
            <a:xfrm>
              <a:off x="3203848" y="4698495"/>
              <a:ext cx="2435349" cy="1034762"/>
            </a:xfrm>
            <a:prstGeom prst="rect">
              <a:avLst/>
            </a:prstGeom>
            <a:noFill/>
          </p:spPr>
        </p:pic>
        <p:pic>
          <p:nvPicPr>
            <p:cNvPr id="12292" name="Picture 4" descr="C:\Users\서정웅\Desktop\12.png"/>
            <p:cNvPicPr>
              <a:picLocks noChangeAspect="1" noChangeArrowheads="1"/>
            </p:cNvPicPr>
            <p:nvPr/>
          </p:nvPicPr>
          <p:blipFill>
            <a:blip r:embed="rId5" cstate="print"/>
            <a:srcRect/>
            <a:stretch>
              <a:fillRect/>
            </a:stretch>
          </p:blipFill>
          <p:spPr bwMode="auto">
            <a:xfrm>
              <a:off x="4887344" y="5301208"/>
              <a:ext cx="980800" cy="360040"/>
            </a:xfrm>
            <a:prstGeom prst="rect">
              <a:avLst/>
            </a:prstGeom>
            <a:noFill/>
          </p:spPr>
        </p:pic>
        <p:pic>
          <p:nvPicPr>
            <p:cNvPr id="12293" name="Picture 5" descr="C:\Users\서정웅\Desktop\123.png"/>
            <p:cNvPicPr>
              <a:picLocks noChangeAspect="1" noChangeArrowheads="1"/>
            </p:cNvPicPr>
            <p:nvPr/>
          </p:nvPicPr>
          <p:blipFill>
            <a:blip r:embed="rId6" cstate="print"/>
            <a:srcRect/>
            <a:stretch>
              <a:fillRect/>
            </a:stretch>
          </p:blipFill>
          <p:spPr bwMode="auto">
            <a:xfrm>
              <a:off x="4913407" y="4869160"/>
              <a:ext cx="954737" cy="388506"/>
            </a:xfrm>
            <a:prstGeom prst="rect">
              <a:avLst/>
            </a:prstGeom>
            <a:noFill/>
          </p:spPr>
        </p:pic>
      </p:gr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sz="quarter" idx="1"/>
          </p:nvPr>
        </p:nvSpPr>
        <p:spPr/>
        <p:txBody>
          <a:bodyPr>
            <a:normAutofit lnSpcReduction="10000"/>
          </a:bodyPr>
          <a:lstStyle/>
          <a:p>
            <a:r>
              <a:rPr lang="en-US" altLang="ko-KR" b="1" dirty="0"/>
              <a:t>Henry’s Law</a:t>
            </a:r>
          </a:p>
          <a:p>
            <a:pPr>
              <a:buNone/>
            </a:pPr>
            <a:endParaRPr lang="ko-KR" altLang="en-US" dirty="0"/>
          </a:p>
          <a:p>
            <a:pPr>
              <a:buNone/>
            </a:pPr>
            <a:r>
              <a:rPr lang="en-US" altLang="ko-KR" b="1" dirty="0"/>
              <a:t>                                                                C</a:t>
            </a:r>
            <a:r>
              <a:rPr lang="en-US" altLang="ko-KR" b="1" baseline="-25000" dirty="0"/>
              <a:t>2</a:t>
            </a:r>
            <a:r>
              <a:rPr lang="en-US" altLang="ko-KR" b="1" dirty="0"/>
              <a:t>= </a:t>
            </a:r>
            <a:r>
              <a:rPr lang="el-GR" altLang="ko-KR" b="1" dirty="0"/>
              <a:t>σ</a:t>
            </a:r>
            <a:r>
              <a:rPr lang="en-US" altLang="ko-KR" b="1" dirty="0"/>
              <a:t>p</a:t>
            </a:r>
            <a:endParaRPr lang="ko-KR" altLang="en-US" dirty="0"/>
          </a:p>
          <a:p>
            <a:endParaRPr lang="ko-KR" altLang="en-US" dirty="0"/>
          </a:p>
          <a:p>
            <a:pPr>
              <a:buNone/>
            </a:pPr>
            <a:r>
              <a:rPr lang="en-US" altLang="ko-KR" sz="1800" dirty="0"/>
              <a:t>                     C</a:t>
            </a:r>
            <a:r>
              <a:rPr lang="en-US" altLang="ko-KR" sz="1800" baseline="-25000" dirty="0"/>
              <a:t>2</a:t>
            </a:r>
            <a:r>
              <a:rPr lang="en-US" altLang="ko-KR" sz="1800" dirty="0"/>
              <a:t>= concentration of the dissolve gas (g/l)</a:t>
            </a:r>
          </a:p>
          <a:p>
            <a:pPr>
              <a:buNone/>
            </a:pPr>
            <a:r>
              <a:rPr lang="en-US" altLang="ko-KR" sz="1800" dirty="0"/>
              <a:t>                     p = partial pressure (mm of the </a:t>
            </a:r>
            <a:r>
              <a:rPr lang="en-US" altLang="ko-KR" sz="1800" dirty="0" err="1"/>
              <a:t>undissolvegas</a:t>
            </a:r>
            <a:r>
              <a:rPr lang="en-US" altLang="ko-KR" sz="1800" dirty="0"/>
              <a:t>)</a:t>
            </a:r>
          </a:p>
          <a:p>
            <a:pPr>
              <a:buNone/>
            </a:pPr>
            <a:r>
              <a:rPr lang="en-US" altLang="ko-KR" sz="1800" dirty="0"/>
              <a:t>                     σ= inverse of the Henry’s law constant, K</a:t>
            </a:r>
          </a:p>
          <a:p>
            <a:r>
              <a:rPr lang="en-US" altLang="ko-KR" dirty="0"/>
              <a:t>In a dilute solution at constant temperature, the concentration of dissolved gas is proportional to the partial pressure of the gas above the solution at equilibrium </a:t>
            </a:r>
            <a:endParaRPr lang="ko-KR" altLang="en-US" dirty="0"/>
          </a:p>
        </p:txBody>
      </p:sp>
      <p:sp>
        <p:nvSpPr>
          <p:cNvPr id="4" name="제목 1"/>
          <p:cNvSpPr>
            <a:spLocks noGrp="1"/>
          </p:cNvSpPr>
          <p:nvPr>
            <p:ph type="title"/>
          </p:nvPr>
        </p:nvSpPr>
        <p:spPr/>
        <p:txBody>
          <a:bodyPr/>
          <a:lstStyle/>
          <a:p>
            <a:r>
              <a:rPr lang="en-US" altLang="ko-KR" dirty="0"/>
              <a:t>The effect of Pressure</a:t>
            </a:r>
            <a:endParaRPr lang="ko-KR" altLang="en-US" dirty="0"/>
          </a:p>
        </p:txBody>
      </p:sp>
      <p:sp>
        <p:nvSpPr>
          <p:cNvPr id="5" name="모서리가 둥근 직사각형 4"/>
          <p:cNvSpPr/>
          <p:nvPr/>
        </p:nvSpPr>
        <p:spPr>
          <a:xfrm>
            <a:off x="4589671" y="1690688"/>
            <a:ext cx="5400600" cy="2088232"/>
          </a:xfrm>
          <a:prstGeom prst="roundRect">
            <a:avLst/>
          </a:prstGeom>
          <a:noFill/>
          <a:effectLst>
            <a:glow rad="101600">
              <a:srgbClr val="FFFF99">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381F2-E9B2-4A7C-9E31-F27DF90B0D03}"/>
              </a:ext>
            </a:extLst>
          </p:cNvPr>
          <p:cNvSpPr>
            <a:spLocks noGrp="1"/>
          </p:cNvSpPr>
          <p:nvPr>
            <p:ph type="title"/>
          </p:nvPr>
        </p:nvSpPr>
        <p:spPr/>
        <p:txBody>
          <a:bodyPr/>
          <a:lstStyle/>
          <a:p>
            <a:r>
              <a:rPr lang="en-US" b="1" i="0" cap="all" dirty="0">
                <a:solidFill>
                  <a:srgbClr val="00BBBC"/>
                </a:solidFill>
                <a:effectLst/>
                <a:latin typeface="Manrope"/>
              </a:rPr>
              <a:t>PH IN GROWING CROPS - DEFINITION</a:t>
            </a:r>
            <a:br>
              <a:rPr lang="en-US" b="1" i="0" cap="all" dirty="0">
                <a:solidFill>
                  <a:srgbClr val="00BBBC"/>
                </a:solidFill>
                <a:effectLst/>
                <a:latin typeface="Manrope"/>
              </a:rPr>
            </a:br>
            <a:endParaRPr lang="en-US" dirty="0"/>
          </a:p>
        </p:txBody>
      </p:sp>
      <p:sp>
        <p:nvSpPr>
          <p:cNvPr id="3" name="Content Placeholder 2">
            <a:extLst>
              <a:ext uri="{FF2B5EF4-FFF2-40B4-BE49-F238E27FC236}">
                <a16:creationId xmlns:a16="http://schemas.microsoft.com/office/drawing/2014/main" id="{112CD7E8-6903-4320-8ECD-34FA68D01FD5}"/>
              </a:ext>
            </a:extLst>
          </p:cNvPr>
          <p:cNvSpPr>
            <a:spLocks noGrp="1"/>
          </p:cNvSpPr>
          <p:nvPr>
            <p:ph idx="1"/>
          </p:nvPr>
        </p:nvSpPr>
        <p:spPr/>
        <p:txBody>
          <a:bodyPr>
            <a:normAutofit/>
          </a:bodyPr>
          <a:lstStyle/>
          <a:p>
            <a:r>
              <a:rPr lang="en-US" sz="4000" b="1" i="0" dirty="0">
                <a:solidFill>
                  <a:srgbClr val="000000"/>
                </a:solidFill>
                <a:effectLst/>
                <a:latin typeface="Manrope"/>
              </a:rPr>
              <a:t>pH is a scale that chemists use to measure acidity. Values below 7 are considered acidic, values above 7 are alkaline ( the opposite of acidic) and 7 is neutral. </a:t>
            </a:r>
          </a:p>
          <a:p>
            <a:r>
              <a:rPr lang="en-US" sz="4000" b="1" i="0" dirty="0">
                <a:solidFill>
                  <a:srgbClr val="000000"/>
                </a:solidFill>
                <a:effectLst/>
                <a:latin typeface="Manrope"/>
              </a:rPr>
              <a:t>Most plants can tolerate a wide pH range in solution culture, but they cannot tolerate a wide range of acidity in the soil.</a:t>
            </a:r>
            <a:endParaRPr lang="en-US" sz="4000" b="1" dirty="0"/>
          </a:p>
        </p:txBody>
      </p:sp>
    </p:spTree>
    <p:extLst>
      <p:ext uri="{BB962C8B-B14F-4D97-AF65-F5344CB8AC3E}">
        <p14:creationId xmlns:p14="http://schemas.microsoft.com/office/powerpoint/2010/main" val="386023627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Influence of </a:t>
            </a:r>
            <a:r>
              <a:rPr lang="en-US" altLang="ko-KR" b="1" dirty="0">
                <a:solidFill>
                  <a:srgbClr val="FF0000"/>
                </a:solidFill>
              </a:rPr>
              <a:t>(Co)</a:t>
            </a:r>
            <a:r>
              <a:rPr lang="en-US" altLang="ko-KR" dirty="0"/>
              <a:t>Solvents on Solubility</a:t>
            </a:r>
            <a:endParaRPr lang="ko-KR" altLang="en-US" dirty="0"/>
          </a:p>
        </p:txBody>
      </p:sp>
      <p:sp>
        <p:nvSpPr>
          <p:cNvPr id="3" name="내용 개체 틀 2"/>
          <p:cNvSpPr>
            <a:spLocks noGrp="1"/>
          </p:cNvSpPr>
          <p:nvPr>
            <p:ph sz="quarter" idx="1"/>
          </p:nvPr>
        </p:nvSpPr>
        <p:spPr>
          <a:xfrm>
            <a:off x="1981200" y="1600200"/>
            <a:ext cx="7715200" cy="4873752"/>
          </a:xfrm>
        </p:spPr>
        <p:txBody>
          <a:bodyPr>
            <a:normAutofit/>
          </a:bodyPr>
          <a:lstStyle/>
          <a:p>
            <a:r>
              <a:rPr lang="en-US" altLang="ko-KR" b="1" dirty="0"/>
              <a:t>Strong electrolytes</a:t>
            </a:r>
          </a:p>
          <a:p>
            <a:pPr lvl="1"/>
            <a:endParaRPr lang="en-US" altLang="ko-KR" b="1" dirty="0"/>
          </a:p>
          <a:p>
            <a:pPr lvl="1"/>
            <a:r>
              <a:rPr lang="en-US" altLang="ko-KR" b="1" dirty="0">
                <a:solidFill>
                  <a:srgbClr val="7030A0"/>
                </a:solidFill>
              </a:rPr>
              <a:t>Strong acids and bases and all salts are soluble in water</a:t>
            </a:r>
          </a:p>
          <a:p>
            <a:pPr lvl="1"/>
            <a:r>
              <a:rPr lang="en-US" altLang="ko-KR" b="1" dirty="0"/>
              <a:t>The polar nature of water attracts the ions</a:t>
            </a:r>
          </a:p>
          <a:p>
            <a:pPr lvl="1"/>
            <a:endParaRPr lang="en-US" altLang="ko-KR" b="1" dirty="0"/>
          </a:p>
          <a:p>
            <a:r>
              <a:rPr lang="en-US" altLang="ko-KR" b="1" dirty="0"/>
              <a:t>Weak electrolytes</a:t>
            </a:r>
          </a:p>
          <a:p>
            <a:pPr lvl="1"/>
            <a:endParaRPr lang="en-US" altLang="ko-KR" b="1" dirty="0"/>
          </a:p>
          <a:p>
            <a:pPr lvl="1"/>
            <a:r>
              <a:rPr lang="en-US" altLang="ko-KR" b="1" dirty="0">
                <a:solidFill>
                  <a:srgbClr val="7030A0"/>
                </a:solidFill>
              </a:rPr>
              <a:t>Weak acids and bases with high molecular weight are not soluble in water</a:t>
            </a:r>
          </a:p>
          <a:p>
            <a:pPr lvl="1"/>
            <a:r>
              <a:rPr lang="en-US" altLang="ko-KR" b="1" dirty="0" err="1"/>
              <a:t>Cosolvents</a:t>
            </a:r>
            <a:r>
              <a:rPr lang="en-US" altLang="ko-KR" b="1" dirty="0"/>
              <a:t>  such as alcohol, propylene glycol and polyethylene glycol are required for solubility</a:t>
            </a:r>
          </a:p>
          <a:p>
            <a:pPr lvl="1"/>
            <a:endParaRPr lang="en-US" altLang="ko-KR" b="1" dirty="0"/>
          </a:p>
          <a:p>
            <a:endParaRPr lang="en-US" altLang="ko-KR" b="1" dirty="0"/>
          </a:p>
          <a:p>
            <a:pPr lvl="1"/>
            <a:endParaRPr lang="en-US" altLang="ko-KR" b="1" dirty="0"/>
          </a:p>
          <a:p>
            <a:pPr lvl="1"/>
            <a:endParaRPr lang="en-US" altLang="ko-KR" b="1" dirty="0"/>
          </a:p>
          <a:p>
            <a:pPr lvl="1"/>
            <a:endParaRPr lang="ko-KR" altLang="en-US" b="1"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Influence of Solvents on Solubility</a:t>
            </a:r>
            <a:endParaRPr lang="ko-KR" altLang="en-US" dirty="0"/>
          </a:p>
        </p:txBody>
      </p:sp>
      <p:sp>
        <p:nvSpPr>
          <p:cNvPr id="3" name="내용 개체 틀 2"/>
          <p:cNvSpPr>
            <a:spLocks noGrp="1"/>
          </p:cNvSpPr>
          <p:nvPr>
            <p:ph sz="quarter" idx="1"/>
          </p:nvPr>
        </p:nvSpPr>
        <p:spPr>
          <a:xfrm>
            <a:off x="0" y="1836357"/>
            <a:ext cx="6312025" cy="4345958"/>
          </a:xfrm>
        </p:spPr>
        <p:txBody>
          <a:bodyPr/>
          <a:lstStyle/>
          <a:p>
            <a:r>
              <a:rPr lang="en-US" altLang="ko-KR" b="1" dirty="0" err="1"/>
              <a:t>Cosolvents</a:t>
            </a:r>
            <a:endParaRPr lang="en-US" altLang="ko-KR" b="1" dirty="0"/>
          </a:p>
          <a:p>
            <a:pPr lvl="1"/>
            <a:endParaRPr lang="en-US" altLang="ko-KR" b="1" dirty="0"/>
          </a:p>
          <a:p>
            <a:pPr lvl="1" algn="just"/>
            <a:r>
              <a:rPr lang="en-US" altLang="ko-KR" sz="3200" b="1" dirty="0"/>
              <a:t>Solubility enhancements caused by co-solvent addition occur because of changes in the bulk properties of the isotropic solution</a:t>
            </a:r>
          </a:p>
          <a:p>
            <a:pPr lvl="1" algn="just"/>
            <a:endParaRPr lang="en-US" altLang="ko-KR" sz="3200" b="1" dirty="0"/>
          </a:p>
          <a:p>
            <a:pPr lvl="1"/>
            <a:endParaRPr lang="en-US" altLang="ko-KR" b="1" dirty="0"/>
          </a:p>
          <a:p>
            <a:pPr>
              <a:buNone/>
            </a:pPr>
            <a:endParaRPr lang="en-US" altLang="ko-KR" b="1" dirty="0"/>
          </a:p>
          <a:p>
            <a:pPr lvl="1"/>
            <a:endParaRPr lang="en-US" altLang="ko-KR" b="1" dirty="0"/>
          </a:p>
          <a:p>
            <a:pPr lvl="1"/>
            <a:endParaRPr lang="en-US" altLang="ko-KR" b="1" dirty="0"/>
          </a:p>
          <a:p>
            <a:pPr lvl="1"/>
            <a:endParaRPr lang="ko-KR" altLang="en-US" b="1" dirty="0"/>
          </a:p>
        </p:txBody>
      </p:sp>
      <p:pic>
        <p:nvPicPr>
          <p:cNvPr id="3074" name="Picture 2"/>
          <p:cNvPicPr>
            <a:picLocks noChangeAspect="1" noChangeArrowheads="1"/>
          </p:cNvPicPr>
          <p:nvPr/>
        </p:nvPicPr>
        <p:blipFill>
          <a:blip r:embed="rId2" cstate="print"/>
          <a:srcRect/>
          <a:stretch>
            <a:fillRect/>
          </a:stretch>
        </p:blipFill>
        <p:spPr bwMode="auto">
          <a:xfrm>
            <a:off x="6674194" y="1836357"/>
            <a:ext cx="4099654" cy="4392488"/>
          </a:xfrm>
          <a:prstGeom prst="rect">
            <a:avLst/>
          </a:prstGeom>
          <a:noFill/>
          <a:ln w="9525">
            <a:noFill/>
            <a:miter lim="800000"/>
            <a:headEnd/>
            <a:tailEnd/>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8" name="Rectangle 10"/>
          <p:cNvSpPr>
            <a:spLocks noGrp="1" noChangeArrowheads="1"/>
          </p:cNvSpPr>
          <p:nvPr>
            <p:ph type="title" idx="4294967295"/>
          </p:nvPr>
        </p:nvSpPr>
        <p:spPr>
          <a:xfrm>
            <a:off x="1524000" y="228600"/>
            <a:ext cx="9144000" cy="609600"/>
          </a:xfrm>
        </p:spPr>
        <p:txBody>
          <a:bodyPr>
            <a:normAutofit fontScale="90000"/>
          </a:bodyPr>
          <a:lstStyle/>
          <a:p>
            <a:pPr>
              <a:defRPr/>
            </a:pPr>
            <a:r>
              <a:rPr lang="en-US" b="1" dirty="0">
                <a:solidFill>
                  <a:srgbClr val="920000"/>
                </a:solidFill>
                <a:effectLst>
                  <a:outerShdw blurRad="38100" dist="38100" dir="2700000" algn="tl">
                    <a:srgbClr val="C0C0C0"/>
                  </a:outerShdw>
                </a:effectLst>
              </a:rPr>
              <a:t>Water Solubility of Ionic Compounds</a:t>
            </a:r>
          </a:p>
        </p:txBody>
      </p:sp>
      <p:pic>
        <p:nvPicPr>
          <p:cNvPr id="64515" name="Picture 12"/>
          <p:cNvPicPr>
            <a:picLocks noChangeAspect="1" noChangeArrowheads="1"/>
          </p:cNvPicPr>
          <p:nvPr/>
        </p:nvPicPr>
        <p:blipFill>
          <a:blip r:embed="rId3"/>
          <a:srcRect/>
          <a:stretch>
            <a:fillRect/>
          </a:stretch>
        </p:blipFill>
        <p:spPr bwMode="auto">
          <a:xfrm>
            <a:off x="800100" y="1073943"/>
            <a:ext cx="10564586" cy="5555458"/>
          </a:xfrm>
          <a:prstGeom prst="rect">
            <a:avLst/>
          </a:prstGeom>
          <a:noFill/>
          <a:ln w="12700">
            <a:noFill/>
            <a:miter lim="800000"/>
            <a:headEnd/>
            <a:tailEnd/>
          </a:ln>
        </p:spPr>
      </p:pic>
      <p:sp>
        <p:nvSpPr>
          <p:cNvPr id="32776" name="Text Box 8"/>
          <p:cNvSpPr txBox="1">
            <a:spLocks noChangeArrowheads="1"/>
          </p:cNvSpPr>
          <p:nvPr/>
        </p:nvSpPr>
        <p:spPr bwMode="auto">
          <a:xfrm>
            <a:off x="5638801" y="1295401"/>
            <a:ext cx="4038600" cy="1266825"/>
          </a:xfrm>
          <a:prstGeom prst="rect">
            <a:avLst/>
          </a:prstGeom>
          <a:noFill/>
          <a:ln w="6350">
            <a:solidFill>
              <a:schemeClr val="tx1"/>
            </a:solidFill>
            <a:miter lim="800000"/>
            <a:headEnd/>
            <a:tailEnd/>
          </a:ln>
          <a:effectLst/>
        </p:spPr>
        <p:txBody>
          <a:bodyPr wrap="square">
            <a:spAutoFit/>
          </a:bodyPr>
          <a:lstStyle/>
          <a:p>
            <a:pPr>
              <a:lnSpc>
                <a:spcPct val="80000"/>
              </a:lnSpc>
              <a:defRPr/>
            </a:pPr>
            <a:r>
              <a:rPr lang="en-US" sz="2400" dirty="0">
                <a:effectLst>
                  <a:outerShdw blurRad="38100" dist="38100" dir="2700000" algn="tl">
                    <a:srgbClr val="C0C0C0"/>
                  </a:outerShdw>
                </a:effectLst>
                <a:latin typeface="Arial" charset="0"/>
              </a:rPr>
              <a:t>If one ion from the “Soluble Compound” list is present in a compound, the compound is water soluble.</a:t>
            </a:r>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31F36-90C5-4DC5-A306-222C24FE9E40}"/>
              </a:ext>
            </a:extLst>
          </p:cNvPr>
          <p:cNvSpPr>
            <a:spLocks noGrp="1"/>
          </p:cNvSpPr>
          <p:nvPr>
            <p:ph type="title"/>
          </p:nvPr>
        </p:nvSpPr>
        <p:spPr/>
        <p:txBody>
          <a:bodyPr/>
          <a:lstStyle/>
          <a:p>
            <a:r>
              <a:rPr lang="en-US" dirty="0"/>
              <a:t>Other </a:t>
            </a:r>
            <a:r>
              <a:rPr lang="en-US" b="0" i="0" dirty="0">
                <a:solidFill>
                  <a:srgbClr val="000000"/>
                </a:solidFill>
                <a:effectLst/>
                <a:latin typeface="Linux Libertine"/>
              </a:rPr>
              <a:t>Applications of Solubility</a:t>
            </a:r>
            <a:br>
              <a:rPr lang="en-US" b="0" i="0" dirty="0">
                <a:solidFill>
                  <a:srgbClr val="000000"/>
                </a:solidFill>
                <a:effectLst/>
                <a:latin typeface="Linux Libertine"/>
              </a:rPr>
            </a:br>
            <a:endParaRPr lang="en-US" dirty="0"/>
          </a:p>
        </p:txBody>
      </p:sp>
      <p:sp>
        <p:nvSpPr>
          <p:cNvPr id="3" name="Content Placeholder 2">
            <a:extLst>
              <a:ext uri="{FF2B5EF4-FFF2-40B4-BE49-F238E27FC236}">
                <a16:creationId xmlns:a16="http://schemas.microsoft.com/office/drawing/2014/main" id="{790D8F0C-1F85-478B-9CC0-3C4E3EC74AAC}"/>
              </a:ext>
            </a:extLst>
          </p:cNvPr>
          <p:cNvSpPr>
            <a:spLocks noGrp="1"/>
          </p:cNvSpPr>
          <p:nvPr>
            <p:ph idx="1"/>
          </p:nvPr>
        </p:nvSpPr>
        <p:spPr>
          <a:xfrm>
            <a:off x="838200" y="1825625"/>
            <a:ext cx="10515600" cy="4667250"/>
          </a:xfrm>
        </p:spPr>
        <p:txBody>
          <a:bodyPr>
            <a:normAutofit fontScale="92500" lnSpcReduction="10000"/>
          </a:bodyPr>
          <a:lstStyle/>
          <a:p>
            <a:r>
              <a:rPr lang="en-US" b="0" i="0" dirty="0">
                <a:solidFill>
                  <a:srgbClr val="202122"/>
                </a:solidFill>
                <a:effectLst/>
                <a:latin typeface="Arial" panose="020B0604020202020204" pitchFamily="34" charset="0"/>
              </a:rPr>
              <a:t>Solubility is of fundamental importance in a large number of </a:t>
            </a:r>
            <a:r>
              <a:rPr lang="en-US" b="1" i="0" dirty="0">
                <a:solidFill>
                  <a:srgbClr val="202122"/>
                </a:solidFill>
                <a:effectLst/>
                <a:latin typeface="Arial" panose="020B0604020202020204" pitchFamily="34" charset="0"/>
              </a:rPr>
              <a:t>scientific disciplines and practical applications</a:t>
            </a:r>
            <a:r>
              <a:rPr lang="en-US" b="0" i="0" dirty="0">
                <a:solidFill>
                  <a:srgbClr val="202122"/>
                </a:solidFill>
                <a:effectLst/>
                <a:latin typeface="Arial" panose="020B0604020202020204" pitchFamily="34" charset="0"/>
              </a:rPr>
              <a:t>, ranging from </a:t>
            </a:r>
          </a:p>
          <a:p>
            <a:endParaRPr lang="en-US" dirty="0">
              <a:solidFill>
                <a:srgbClr val="202122"/>
              </a:solidFill>
              <a:latin typeface="Arial" panose="020B0604020202020204" pitchFamily="34" charset="0"/>
            </a:endParaRPr>
          </a:p>
          <a:p>
            <a:r>
              <a:rPr lang="en-US" sz="3200" b="0" i="0" dirty="0">
                <a:solidFill>
                  <a:srgbClr val="FF0000"/>
                </a:solidFill>
                <a:effectLst/>
                <a:latin typeface="Arial" panose="020B0604020202020204" pitchFamily="34" charset="0"/>
              </a:rPr>
              <a:t>ore processing and nuclear reprocessing to </a:t>
            </a:r>
          </a:p>
          <a:p>
            <a:endParaRPr lang="en-US" sz="3200" dirty="0">
              <a:solidFill>
                <a:srgbClr val="FF0000"/>
              </a:solidFill>
              <a:latin typeface="Arial" panose="020B0604020202020204" pitchFamily="34" charset="0"/>
            </a:endParaRPr>
          </a:p>
          <a:p>
            <a:r>
              <a:rPr lang="en-US" sz="3200" b="0" i="0" dirty="0">
                <a:solidFill>
                  <a:srgbClr val="FF0000"/>
                </a:solidFill>
                <a:effectLst/>
                <a:latin typeface="Arial" panose="020B0604020202020204" pitchFamily="34" charset="0"/>
              </a:rPr>
              <a:t>the use of medicines, </a:t>
            </a:r>
          </a:p>
          <a:p>
            <a:endParaRPr lang="en-US" sz="3200" dirty="0">
              <a:solidFill>
                <a:srgbClr val="FF0000"/>
              </a:solidFill>
              <a:latin typeface="Arial" panose="020B0604020202020204" pitchFamily="34" charset="0"/>
            </a:endParaRPr>
          </a:p>
          <a:p>
            <a:r>
              <a:rPr lang="en-US" sz="3200" b="0" i="0" dirty="0">
                <a:solidFill>
                  <a:srgbClr val="FF0000"/>
                </a:solidFill>
                <a:effectLst/>
                <a:latin typeface="Arial" panose="020B0604020202020204" pitchFamily="34" charset="0"/>
              </a:rPr>
              <a:t>and the transport of pollutants.</a:t>
            </a:r>
          </a:p>
          <a:p>
            <a:pPr marL="0" indent="0">
              <a:buNone/>
            </a:pPr>
            <a:endParaRPr lang="en-US" sz="3200" b="0" i="0" dirty="0">
              <a:solidFill>
                <a:srgbClr val="FF0000"/>
              </a:solidFill>
              <a:effectLst/>
              <a:latin typeface="Arial" panose="020B0604020202020204" pitchFamily="34" charset="0"/>
            </a:endParaRPr>
          </a:p>
          <a:p>
            <a:r>
              <a:rPr lang="en-US" sz="3200" dirty="0">
                <a:solidFill>
                  <a:srgbClr val="FF0000"/>
                </a:solidFill>
                <a:latin typeface="Arial" panose="020B0604020202020204" pitchFamily="34" charset="0"/>
              </a:rPr>
              <a:t>In separation techniques </a:t>
            </a:r>
            <a:endParaRPr lang="en-US" sz="3200" dirty="0">
              <a:solidFill>
                <a:srgbClr val="FF0000"/>
              </a:solidFill>
            </a:endParaRPr>
          </a:p>
        </p:txBody>
      </p:sp>
    </p:spTree>
    <p:extLst>
      <p:ext uri="{BB962C8B-B14F-4D97-AF65-F5344CB8AC3E}">
        <p14:creationId xmlns:p14="http://schemas.microsoft.com/office/powerpoint/2010/main" val="10673879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48F09-B419-42BE-87EC-1353B2EF41D3}"/>
              </a:ext>
            </a:extLst>
          </p:cNvPr>
          <p:cNvSpPr>
            <a:spLocks noGrp="1"/>
          </p:cNvSpPr>
          <p:nvPr>
            <p:ph type="title"/>
          </p:nvPr>
        </p:nvSpPr>
        <p:spPr/>
        <p:txBody>
          <a:bodyPr/>
          <a:lstStyle/>
          <a:p>
            <a:r>
              <a:rPr lang="en-US" b="0" i="0" u="none" strike="noStrike" dirty="0">
                <a:solidFill>
                  <a:srgbClr val="0645AD"/>
                </a:solidFill>
                <a:effectLst/>
                <a:latin typeface="Arial" panose="020B0604020202020204" pitchFamily="34" charset="0"/>
              </a:rPr>
              <a:t>Application of Solubility : liquid–liquid extraction</a:t>
            </a:r>
            <a:endParaRPr lang="en-US" dirty="0"/>
          </a:p>
        </p:txBody>
      </p:sp>
      <p:sp>
        <p:nvSpPr>
          <p:cNvPr id="3" name="Content Placeholder 2">
            <a:extLst>
              <a:ext uri="{FF2B5EF4-FFF2-40B4-BE49-F238E27FC236}">
                <a16:creationId xmlns:a16="http://schemas.microsoft.com/office/drawing/2014/main" id="{82E52028-81A9-45E5-83C5-1F99CB52ABB3}"/>
              </a:ext>
            </a:extLst>
          </p:cNvPr>
          <p:cNvSpPr>
            <a:spLocks noGrp="1"/>
          </p:cNvSpPr>
          <p:nvPr>
            <p:ph idx="1"/>
          </p:nvPr>
        </p:nvSpPr>
        <p:spPr>
          <a:xfrm>
            <a:off x="193902" y="1534886"/>
            <a:ext cx="8492898" cy="4957989"/>
          </a:xfrm>
        </p:spPr>
        <p:txBody>
          <a:bodyPr>
            <a:normAutofit/>
          </a:bodyPr>
          <a:lstStyle/>
          <a:p>
            <a:r>
              <a:rPr lang="en-US" dirty="0">
                <a:solidFill>
                  <a:srgbClr val="202122"/>
                </a:solidFill>
                <a:latin typeface="Arial" panose="020B0604020202020204" pitchFamily="34" charset="0"/>
              </a:rPr>
              <a:t>T</a:t>
            </a:r>
            <a:r>
              <a:rPr lang="en-US" b="0" i="0" dirty="0">
                <a:solidFill>
                  <a:srgbClr val="202122"/>
                </a:solidFill>
                <a:effectLst/>
                <a:latin typeface="Arial" panose="020B0604020202020204" pitchFamily="34" charset="0"/>
              </a:rPr>
              <a:t>he synthesis of </a:t>
            </a:r>
            <a:r>
              <a:rPr lang="en-US" b="0" i="0" u="none" strike="noStrike" dirty="0">
                <a:solidFill>
                  <a:srgbClr val="0645AD"/>
                </a:solidFill>
                <a:effectLst/>
                <a:latin typeface="Arial" panose="020B0604020202020204" pitchFamily="34" charset="0"/>
              </a:rPr>
              <a:t>benzoic acid</a:t>
            </a:r>
            <a:r>
              <a:rPr lang="en-US" b="0" i="0" dirty="0">
                <a:solidFill>
                  <a:srgbClr val="202122"/>
                </a:solidFill>
                <a:effectLst/>
                <a:latin typeface="Arial" panose="020B0604020202020204" pitchFamily="34" charset="0"/>
              </a:rPr>
              <a:t> from </a:t>
            </a:r>
            <a:r>
              <a:rPr lang="en-US" b="0" i="0" u="none" strike="noStrike" dirty="0">
                <a:solidFill>
                  <a:srgbClr val="0645AD"/>
                </a:solidFill>
                <a:effectLst/>
                <a:latin typeface="Arial" panose="020B0604020202020204" pitchFamily="34" charset="0"/>
              </a:rPr>
              <a:t>phenylmagnesium bromide</a:t>
            </a:r>
            <a:r>
              <a:rPr lang="en-US" b="0" i="0" dirty="0">
                <a:solidFill>
                  <a:srgbClr val="202122"/>
                </a:solidFill>
                <a:effectLst/>
                <a:latin typeface="Arial" panose="020B0604020202020204" pitchFamily="34" charset="0"/>
              </a:rPr>
              <a:t> and </a:t>
            </a:r>
            <a:r>
              <a:rPr lang="en-US" b="0" i="0" u="none" strike="noStrike" dirty="0">
                <a:solidFill>
                  <a:srgbClr val="0645AD"/>
                </a:solidFill>
                <a:effectLst/>
                <a:latin typeface="Arial" panose="020B0604020202020204" pitchFamily="34" charset="0"/>
              </a:rPr>
              <a:t>dry ice</a:t>
            </a:r>
            <a:r>
              <a:rPr lang="en-US" b="0" i="0" dirty="0">
                <a:solidFill>
                  <a:srgbClr val="202122"/>
                </a:solidFill>
                <a:effectLst/>
                <a:latin typeface="Arial" panose="020B0604020202020204" pitchFamily="34" charset="0"/>
              </a:rPr>
              <a:t>. Benzoic acid is more soluble in an organic solvent such as </a:t>
            </a:r>
            <a:r>
              <a:rPr lang="en-US" b="0" i="0" u="none" strike="noStrike" dirty="0">
                <a:solidFill>
                  <a:srgbClr val="0645AD"/>
                </a:solidFill>
                <a:effectLst/>
                <a:latin typeface="Arial" panose="020B0604020202020204" pitchFamily="34" charset="0"/>
              </a:rPr>
              <a:t>dichloromethane</a:t>
            </a:r>
            <a:r>
              <a:rPr lang="en-US" b="0" i="0" dirty="0">
                <a:solidFill>
                  <a:srgbClr val="202122"/>
                </a:solidFill>
                <a:effectLst/>
                <a:latin typeface="Arial" panose="020B0604020202020204" pitchFamily="34" charset="0"/>
              </a:rPr>
              <a:t> or </a:t>
            </a:r>
            <a:r>
              <a:rPr lang="en-US" b="0" i="0" u="none" strike="noStrike" dirty="0">
                <a:solidFill>
                  <a:srgbClr val="0645AD"/>
                </a:solidFill>
                <a:effectLst/>
                <a:latin typeface="Arial" panose="020B0604020202020204" pitchFamily="34" charset="0"/>
              </a:rPr>
              <a:t>diethyl ether</a:t>
            </a:r>
            <a:r>
              <a:rPr lang="en-US" b="0" i="0" dirty="0">
                <a:solidFill>
                  <a:srgbClr val="202122"/>
                </a:solidFill>
                <a:effectLst/>
                <a:latin typeface="Arial" panose="020B0604020202020204" pitchFamily="34" charset="0"/>
              </a:rPr>
              <a:t>, and when shaken with this organic solvent in a </a:t>
            </a:r>
            <a:r>
              <a:rPr lang="en-US" b="0" i="0" u="none" strike="noStrike" dirty="0">
                <a:solidFill>
                  <a:srgbClr val="0645AD"/>
                </a:solidFill>
                <a:effectLst/>
                <a:latin typeface="Arial" panose="020B0604020202020204" pitchFamily="34" charset="0"/>
              </a:rPr>
              <a:t>separatory funnel</a:t>
            </a:r>
            <a:r>
              <a:rPr lang="en-US" b="0" i="0" dirty="0">
                <a:solidFill>
                  <a:srgbClr val="202122"/>
                </a:solidFill>
                <a:effectLst/>
                <a:latin typeface="Arial" panose="020B0604020202020204" pitchFamily="34" charset="0"/>
              </a:rPr>
              <a:t>, will preferentially dissolve in the organic layer. The other reaction products, including the magnesium bromide, will remain in the aqueous layer, clearly showing that separation based on solubility is achieved. </a:t>
            </a:r>
            <a:r>
              <a:rPr lang="en-US" b="0" i="0" dirty="0">
                <a:solidFill>
                  <a:srgbClr val="FF0000"/>
                </a:solidFill>
                <a:effectLst/>
                <a:latin typeface="Arial" panose="020B0604020202020204" pitchFamily="34" charset="0"/>
              </a:rPr>
              <a:t>This process, known as </a:t>
            </a:r>
            <a:r>
              <a:rPr lang="en-US" b="0" i="0" u="none" strike="noStrike" dirty="0">
                <a:solidFill>
                  <a:srgbClr val="FF0000"/>
                </a:solidFill>
                <a:effectLst/>
                <a:latin typeface="Arial" panose="020B0604020202020204" pitchFamily="34" charset="0"/>
              </a:rPr>
              <a:t>liquid–liquid extraction</a:t>
            </a:r>
            <a:r>
              <a:rPr lang="en-US" b="0" i="0" dirty="0">
                <a:solidFill>
                  <a:srgbClr val="202122"/>
                </a:solidFill>
                <a:effectLst/>
                <a:latin typeface="Arial" panose="020B0604020202020204" pitchFamily="34" charset="0"/>
              </a:rPr>
              <a:t>, is an important technique in </a:t>
            </a:r>
            <a:r>
              <a:rPr lang="en-US" b="0" i="0" u="none" strike="noStrike" dirty="0">
                <a:solidFill>
                  <a:srgbClr val="0645AD"/>
                </a:solidFill>
                <a:effectLst/>
                <a:latin typeface="Arial" panose="020B0604020202020204" pitchFamily="34" charset="0"/>
              </a:rPr>
              <a:t>synthetic chemistry</a:t>
            </a:r>
            <a:r>
              <a:rPr lang="en-US" b="0" i="0" dirty="0">
                <a:solidFill>
                  <a:srgbClr val="202122"/>
                </a:solidFill>
                <a:effectLst/>
                <a:latin typeface="Arial" panose="020B0604020202020204" pitchFamily="34" charset="0"/>
              </a:rPr>
              <a:t>. </a:t>
            </a:r>
            <a:endParaRPr lang="en-US" dirty="0"/>
          </a:p>
        </p:txBody>
      </p:sp>
      <p:pic>
        <p:nvPicPr>
          <p:cNvPr id="5" name="Picture 4">
            <a:extLst>
              <a:ext uri="{FF2B5EF4-FFF2-40B4-BE49-F238E27FC236}">
                <a16:creationId xmlns:a16="http://schemas.microsoft.com/office/drawing/2014/main" id="{962651C4-4366-4979-A5AE-6D6C863BAED8}"/>
              </a:ext>
            </a:extLst>
          </p:cNvPr>
          <p:cNvPicPr>
            <a:picLocks noChangeAspect="1"/>
          </p:cNvPicPr>
          <p:nvPr/>
        </p:nvPicPr>
        <p:blipFill>
          <a:blip r:embed="rId2"/>
          <a:stretch>
            <a:fillRect/>
          </a:stretch>
        </p:blipFill>
        <p:spPr>
          <a:xfrm>
            <a:off x="9372600" y="1276350"/>
            <a:ext cx="2625498" cy="2005693"/>
          </a:xfrm>
          <a:prstGeom prst="rect">
            <a:avLst/>
          </a:prstGeom>
        </p:spPr>
      </p:pic>
      <p:pic>
        <p:nvPicPr>
          <p:cNvPr id="9218" name="Picture 2" descr="Hydrocarbon Extraction [The Complete Guide]">
            <a:extLst>
              <a:ext uri="{FF2B5EF4-FFF2-40B4-BE49-F238E27FC236}">
                <a16:creationId xmlns:a16="http://schemas.microsoft.com/office/drawing/2014/main" id="{1DFDBA2A-5F53-4367-937E-DD543D34BC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2600" y="3820885"/>
            <a:ext cx="2625498" cy="2168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67174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73457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40946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1D90F8-AC3F-466F-A1AC-C3B141DB58FD}"/>
              </a:ext>
            </a:extLst>
          </p:cNvPr>
          <p:cNvSpPr txBox="1"/>
          <p:nvPr/>
        </p:nvSpPr>
        <p:spPr>
          <a:xfrm>
            <a:off x="1355272" y="2274838"/>
            <a:ext cx="8719457" cy="2308324"/>
          </a:xfrm>
          <a:prstGeom prst="rect">
            <a:avLst/>
          </a:prstGeom>
          <a:noFill/>
        </p:spPr>
        <p:txBody>
          <a:bodyPr wrap="square" rtlCol="0">
            <a:spAutoFit/>
          </a:bodyPr>
          <a:lstStyle/>
          <a:p>
            <a:pPr algn="ctr"/>
            <a:r>
              <a:rPr lang="en-US" sz="7200" b="1" dirty="0">
                <a:solidFill>
                  <a:srgbClr val="FF0000"/>
                </a:solidFill>
              </a:rPr>
              <a:t>Wishing the best in CAT and  examination </a:t>
            </a:r>
          </a:p>
        </p:txBody>
      </p:sp>
    </p:spTree>
    <p:extLst>
      <p:ext uri="{BB962C8B-B14F-4D97-AF65-F5344CB8AC3E}">
        <p14:creationId xmlns:p14="http://schemas.microsoft.com/office/powerpoint/2010/main" val="2034285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BBC58-9209-426A-818E-5D203EF07049}"/>
              </a:ext>
            </a:extLst>
          </p:cNvPr>
          <p:cNvSpPr>
            <a:spLocks noGrp="1"/>
          </p:cNvSpPr>
          <p:nvPr>
            <p:ph type="title"/>
          </p:nvPr>
        </p:nvSpPr>
        <p:spPr>
          <a:xfrm>
            <a:off x="283028" y="0"/>
            <a:ext cx="5361216" cy="1325563"/>
          </a:xfrm>
        </p:spPr>
        <p:txBody>
          <a:bodyPr/>
          <a:lstStyle/>
          <a:p>
            <a:r>
              <a:rPr lang="en-US" b="1" i="0" cap="all" dirty="0">
                <a:solidFill>
                  <a:srgbClr val="00BBBC"/>
                </a:solidFill>
                <a:effectLst/>
                <a:latin typeface="Manrope"/>
              </a:rPr>
              <a:t>RANGE OF PH SCALE </a:t>
            </a:r>
            <a:endParaRPr lang="en-US" dirty="0"/>
          </a:p>
        </p:txBody>
      </p:sp>
      <p:sp>
        <p:nvSpPr>
          <p:cNvPr id="3" name="Content Placeholder 2">
            <a:extLst>
              <a:ext uri="{FF2B5EF4-FFF2-40B4-BE49-F238E27FC236}">
                <a16:creationId xmlns:a16="http://schemas.microsoft.com/office/drawing/2014/main" id="{B90194A0-E798-4D2C-9239-CE23DACBD26C}"/>
              </a:ext>
            </a:extLst>
          </p:cNvPr>
          <p:cNvSpPr>
            <a:spLocks noGrp="1"/>
          </p:cNvSpPr>
          <p:nvPr>
            <p:ph idx="1"/>
          </p:nvPr>
        </p:nvSpPr>
        <p:spPr>
          <a:xfrm>
            <a:off x="283028" y="898071"/>
            <a:ext cx="6264729" cy="5763987"/>
          </a:xfrm>
        </p:spPr>
        <p:txBody>
          <a:bodyPr>
            <a:normAutofit/>
          </a:bodyPr>
          <a:lstStyle/>
          <a:p>
            <a:r>
              <a:rPr lang="en-US" b="0" i="0" dirty="0">
                <a:solidFill>
                  <a:srgbClr val="000000"/>
                </a:solidFill>
                <a:effectLst/>
                <a:latin typeface="Manrope"/>
              </a:rPr>
              <a:t>The range of pH scale is from 0 to 14. The pH value from 0 to 7 indicates the acidic nature of solution whereas from 7 to 14 indicates the basic nature of solution. The intermediate value that is 7 indicates neutral nature of solution such as pure water.</a:t>
            </a:r>
            <a:br>
              <a:rPr lang="en-US" dirty="0"/>
            </a:br>
            <a:r>
              <a:rPr lang="en-US" b="0" i="0" dirty="0">
                <a:solidFill>
                  <a:srgbClr val="000000"/>
                </a:solidFill>
                <a:effectLst/>
                <a:latin typeface="Manrope"/>
              </a:rPr>
              <a:t>Ammonia or Sodium Hydroxide show the pH value in the range 7-14, which reflects their basic nature. </a:t>
            </a:r>
            <a:br>
              <a:rPr lang="en-US" dirty="0"/>
            </a:br>
            <a:r>
              <a:rPr lang="en-US" b="0" i="0" dirty="0">
                <a:solidFill>
                  <a:srgbClr val="000000"/>
                </a:solidFill>
                <a:effectLst/>
                <a:latin typeface="Manrope"/>
              </a:rPr>
              <a:t>On the contrary, acidic substances like vinegar, stomach acid, battery acid, coke </a:t>
            </a:r>
            <a:r>
              <a:rPr lang="en-US" b="0" i="0" dirty="0" err="1">
                <a:solidFill>
                  <a:srgbClr val="000000"/>
                </a:solidFill>
                <a:effectLst/>
                <a:latin typeface="Manrope"/>
              </a:rPr>
              <a:t>etc</a:t>
            </a:r>
            <a:r>
              <a:rPr lang="en-US" b="0" i="0" dirty="0">
                <a:solidFill>
                  <a:srgbClr val="000000"/>
                </a:solidFill>
                <a:effectLst/>
                <a:latin typeface="Manrope"/>
              </a:rPr>
              <a:t> show pH range from 0-7 that shows their acidic nature. </a:t>
            </a:r>
            <a:endParaRPr lang="en-US" dirty="0"/>
          </a:p>
        </p:txBody>
      </p:sp>
      <p:pic>
        <p:nvPicPr>
          <p:cNvPr id="4" name="Picture 3">
            <a:extLst>
              <a:ext uri="{FF2B5EF4-FFF2-40B4-BE49-F238E27FC236}">
                <a16:creationId xmlns:a16="http://schemas.microsoft.com/office/drawing/2014/main" id="{488B9D12-05B5-43AA-AF70-2E829431CA34}"/>
              </a:ext>
            </a:extLst>
          </p:cNvPr>
          <p:cNvPicPr>
            <a:picLocks noChangeAspect="1"/>
          </p:cNvPicPr>
          <p:nvPr/>
        </p:nvPicPr>
        <p:blipFill rotWithShape="1">
          <a:blip r:embed="rId2"/>
          <a:srcRect l="17545" t="28084" r="52991" b="12839"/>
          <a:stretch/>
        </p:blipFill>
        <p:spPr>
          <a:xfrm>
            <a:off x="6547757" y="305194"/>
            <a:ext cx="5812972" cy="6552806"/>
          </a:xfrm>
          <a:prstGeom prst="rect">
            <a:avLst/>
          </a:prstGeom>
        </p:spPr>
      </p:pic>
    </p:spTree>
    <p:extLst>
      <p:ext uri="{BB962C8B-B14F-4D97-AF65-F5344CB8AC3E}">
        <p14:creationId xmlns:p14="http://schemas.microsoft.com/office/powerpoint/2010/main" val="1848460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E4213-D867-406B-88E3-DE2E0ACA0559}"/>
              </a:ext>
            </a:extLst>
          </p:cNvPr>
          <p:cNvSpPr>
            <a:spLocks noGrp="1"/>
          </p:cNvSpPr>
          <p:nvPr>
            <p:ph type="title"/>
          </p:nvPr>
        </p:nvSpPr>
        <p:spPr/>
        <p:txBody>
          <a:bodyPr/>
          <a:lstStyle/>
          <a:p>
            <a:r>
              <a:rPr lang="en-US" b="1" i="0" cap="all" dirty="0">
                <a:solidFill>
                  <a:srgbClr val="00BBBC"/>
                </a:solidFill>
                <a:effectLst/>
                <a:latin typeface="Manrope"/>
              </a:rPr>
              <a:t>EFFECT OF PH ON PLANTS AND ANIMALS </a:t>
            </a:r>
          </a:p>
        </p:txBody>
      </p:sp>
      <p:sp>
        <p:nvSpPr>
          <p:cNvPr id="3" name="Content Placeholder 2">
            <a:extLst>
              <a:ext uri="{FF2B5EF4-FFF2-40B4-BE49-F238E27FC236}">
                <a16:creationId xmlns:a16="http://schemas.microsoft.com/office/drawing/2014/main" id="{018EC082-ED49-4689-B8F0-989ED28960E9}"/>
              </a:ext>
            </a:extLst>
          </p:cNvPr>
          <p:cNvSpPr>
            <a:spLocks noGrp="1"/>
          </p:cNvSpPr>
          <p:nvPr>
            <p:ph idx="1"/>
          </p:nvPr>
        </p:nvSpPr>
        <p:spPr>
          <a:xfrm>
            <a:off x="130629" y="1485900"/>
            <a:ext cx="11772899" cy="5176157"/>
          </a:xfrm>
        </p:spPr>
        <p:txBody>
          <a:bodyPr>
            <a:normAutofit fontScale="77500" lnSpcReduction="20000"/>
          </a:bodyPr>
          <a:lstStyle/>
          <a:p>
            <a:r>
              <a:rPr lang="en-US" sz="3800" b="1" i="0" dirty="0">
                <a:solidFill>
                  <a:srgbClr val="000000"/>
                </a:solidFill>
                <a:effectLst/>
                <a:latin typeface="Manrope"/>
              </a:rPr>
              <a:t>High levels of either acidity or alkalinity can be harmful to plants and animals</a:t>
            </a:r>
            <a:r>
              <a:rPr lang="en-US" b="0" i="0" dirty="0">
                <a:solidFill>
                  <a:srgbClr val="000000"/>
                </a:solidFill>
                <a:effectLst/>
                <a:latin typeface="Manrope"/>
              </a:rPr>
              <a:t>.</a:t>
            </a:r>
          </a:p>
          <a:p>
            <a:pPr marL="0" indent="0">
              <a:buNone/>
            </a:pPr>
            <a:br>
              <a:rPr lang="en-US" dirty="0"/>
            </a:br>
            <a:r>
              <a:rPr lang="en-US" sz="3600" b="1" i="0" u="sng" dirty="0">
                <a:solidFill>
                  <a:srgbClr val="002060"/>
                </a:solidFill>
                <a:effectLst/>
                <a:latin typeface="Manrope"/>
              </a:rPr>
              <a:t>Effect on Plants: </a:t>
            </a:r>
            <a:r>
              <a:rPr lang="en-US" sz="3600" b="1" i="0" dirty="0">
                <a:solidFill>
                  <a:srgbClr val="000000"/>
                </a:solidFill>
                <a:effectLst/>
                <a:latin typeface="Manrope"/>
              </a:rPr>
              <a:t>Most of the plants do best when soil’s pH is in the neutral range i.e. 6 to 7. Acidic soil can prevent certain nutrients from being absorbed by plants that are best absorbed </a:t>
            </a:r>
            <a:r>
              <a:rPr lang="en-US" sz="3600" b="1" i="0" dirty="0">
                <a:solidFill>
                  <a:srgbClr val="FF0000"/>
                </a:solidFill>
                <a:effectLst/>
                <a:latin typeface="Manrope"/>
              </a:rPr>
              <a:t>in alkaline soil</a:t>
            </a:r>
            <a:r>
              <a:rPr lang="en-US" sz="3600" b="1" i="0" dirty="0">
                <a:solidFill>
                  <a:srgbClr val="000000"/>
                </a:solidFill>
                <a:effectLst/>
                <a:latin typeface="Manrope"/>
              </a:rPr>
              <a:t>. In very alkaline soil, certain important micro-nutrients such as zinc and copper become </a:t>
            </a:r>
            <a:r>
              <a:rPr lang="en-US" sz="3600" b="1" i="0" dirty="0">
                <a:solidFill>
                  <a:srgbClr val="FF0000"/>
                </a:solidFill>
                <a:effectLst/>
                <a:latin typeface="Manrope"/>
              </a:rPr>
              <a:t>chemically unavailable to plants</a:t>
            </a:r>
            <a:r>
              <a:rPr lang="en-US" sz="3600" b="1" i="0" dirty="0">
                <a:solidFill>
                  <a:srgbClr val="000000"/>
                </a:solidFill>
                <a:effectLst/>
                <a:latin typeface="Manrope"/>
              </a:rPr>
              <a:t>.</a:t>
            </a:r>
          </a:p>
          <a:p>
            <a:pPr marL="0" indent="0">
              <a:buNone/>
            </a:pPr>
            <a:br>
              <a:rPr lang="en-US" sz="3600" b="1" dirty="0"/>
            </a:br>
            <a:r>
              <a:rPr lang="en-US" sz="3600" b="1" i="0" u="sng" dirty="0">
                <a:solidFill>
                  <a:srgbClr val="002060"/>
                </a:solidFill>
                <a:effectLst/>
                <a:latin typeface="Manrope"/>
              </a:rPr>
              <a:t>Effect on Animals:</a:t>
            </a:r>
            <a:r>
              <a:rPr lang="en-US" sz="3600" b="1" i="0" dirty="0">
                <a:solidFill>
                  <a:srgbClr val="002060"/>
                </a:solidFill>
                <a:effectLst/>
                <a:latin typeface="Manrope"/>
              </a:rPr>
              <a:t> </a:t>
            </a:r>
            <a:r>
              <a:rPr lang="en-US" sz="3600" b="1" i="0" dirty="0">
                <a:solidFill>
                  <a:srgbClr val="000000"/>
                </a:solidFill>
                <a:effectLst/>
                <a:latin typeface="Manrope"/>
              </a:rPr>
              <a:t>Effect of pH is most observed for the animals that stay in water. Acidic water robs fish and other aquatic species of </a:t>
            </a:r>
            <a:r>
              <a:rPr lang="en-US" sz="3600" b="1" i="0" dirty="0">
                <a:solidFill>
                  <a:srgbClr val="FF0000"/>
                </a:solidFill>
                <a:effectLst/>
                <a:latin typeface="Manrope"/>
              </a:rPr>
              <a:t>sodium in the blood and oxygen in the tissues</a:t>
            </a:r>
            <a:r>
              <a:rPr lang="en-US" sz="3600" b="1" i="0" dirty="0">
                <a:solidFill>
                  <a:srgbClr val="000000"/>
                </a:solidFill>
                <a:effectLst/>
                <a:latin typeface="Manrope"/>
              </a:rPr>
              <a:t>. Additionally, it affects the </a:t>
            </a:r>
            <a:r>
              <a:rPr lang="en-US" sz="3600" b="1" i="0" dirty="0">
                <a:solidFill>
                  <a:srgbClr val="FF0000"/>
                </a:solidFill>
                <a:effectLst/>
                <a:latin typeface="Manrope"/>
              </a:rPr>
              <a:t>functioning of fish gills</a:t>
            </a:r>
            <a:r>
              <a:rPr lang="en-US" sz="3600" b="1" i="0" dirty="0">
                <a:solidFill>
                  <a:srgbClr val="000000"/>
                </a:solidFill>
                <a:effectLst/>
                <a:latin typeface="Manrope"/>
              </a:rPr>
              <a:t>. Acidic water also </a:t>
            </a:r>
            <a:r>
              <a:rPr lang="en-US" sz="3600" b="1" i="0" dirty="0">
                <a:solidFill>
                  <a:srgbClr val="FF0000"/>
                </a:solidFill>
                <a:effectLst/>
                <a:latin typeface="Manrope"/>
              </a:rPr>
              <a:t>poisons fish eggs</a:t>
            </a:r>
            <a:r>
              <a:rPr lang="en-US" sz="3600" b="1" i="0" dirty="0">
                <a:solidFill>
                  <a:srgbClr val="000000"/>
                </a:solidFill>
                <a:effectLst/>
                <a:latin typeface="Manrope"/>
              </a:rPr>
              <a:t>, as they will not hatch if water pH is too low.</a:t>
            </a:r>
            <a:br>
              <a:rPr lang="en-US" sz="3600" b="1" dirty="0"/>
            </a:br>
            <a:r>
              <a:rPr lang="en-US" sz="3600" b="1" i="0" dirty="0">
                <a:solidFill>
                  <a:srgbClr val="000000"/>
                </a:solidFill>
                <a:effectLst/>
                <a:latin typeface="Manrope"/>
              </a:rPr>
              <a:t>In addition to the direct effects on fish, acid water also </a:t>
            </a:r>
            <a:r>
              <a:rPr lang="en-US" sz="3600" b="1" i="0" dirty="0">
                <a:solidFill>
                  <a:srgbClr val="FF0000"/>
                </a:solidFill>
                <a:effectLst/>
                <a:latin typeface="Manrope"/>
              </a:rPr>
              <a:t>destroys ecosystems by killing organisms lower on the food chain.  </a:t>
            </a:r>
            <a:endParaRPr lang="en-US" sz="3600" b="1" dirty="0">
              <a:solidFill>
                <a:srgbClr val="FF0000"/>
              </a:solidFill>
            </a:endParaRPr>
          </a:p>
        </p:txBody>
      </p:sp>
    </p:spTree>
    <p:extLst>
      <p:ext uri="{BB962C8B-B14F-4D97-AF65-F5344CB8AC3E}">
        <p14:creationId xmlns:p14="http://schemas.microsoft.com/office/powerpoint/2010/main" val="1924613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0B977-D795-407F-88EC-9391C0D17DF2}"/>
              </a:ext>
            </a:extLst>
          </p:cNvPr>
          <p:cNvSpPr>
            <a:spLocks noGrp="1"/>
          </p:cNvSpPr>
          <p:nvPr>
            <p:ph type="title"/>
          </p:nvPr>
        </p:nvSpPr>
        <p:spPr/>
        <p:txBody>
          <a:bodyPr>
            <a:normAutofit/>
          </a:bodyPr>
          <a:lstStyle/>
          <a:p>
            <a:r>
              <a:rPr lang="en-US" b="1" i="0" cap="all" dirty="0">
                <a:solidFill>
                  <a:srgbClr val="00BBBC"/>
                </a:solidFill>
                <a:effectLst/>
                <a:latin typeface="Manrope"/>
              </a:rPr>
              <a:t>EFFECT OF PH ON TOOTH DECAY</a:t>
            </a:r>
            <a:endParaRPr lang="en-US" dirty="0"/>
          </a:p>
        </p:txBody>
      </p:sp>
      <p:sp>
        <p:nvSpPr>
          <p:cNvPr id="3" name="Content Placeholder 2">
            <a:extLst>
              <a:ext uri="{FF2B5EF4-FFF2-40B4-BE49-F238E27FC236}">
                <a16:creationId xmlns:a16="http://schemas.microsoft.com/office/drawing/2014/main" id="{74657E84-8992-4A44-8DEC-71B8606D7C4D}"/>
              </a:ext>
            </a:extLst>
          </p:cNvPr>
          <p:cNvSpPr>
            <a:spLocks noGrp="1"/>
          </p:cNvSpPr>
          <p:nvPr>
            <p:ph idx="1"/>
          </p:nvPr>
        </p:nvSpPr>
        <p:spPr/>
        <p:txBody>
          <a:bodyPr/>
          <a:lstStyle/>
          <a:p>
            <a:r>
              <a:rPr lang="en-US" b="1" i="0" dirty="0">
                <a:solidFill>
                  <a:srgbClr val="000000"/>
                </a:solidFill>
                <a:effectLst/>
                <a:latin typeface="Manrope"/>
              </a:rPr>
              <a:t>The saliva in a healthy mouth has a pH of 7.1. </a:t>
            </a:r>
          </a:p>
          <a:p>
            <a:endParaRPr lang="en-US" b="1" i="0" dirty="0">
              <a:solidFill>
                <a:srgbClr val="000000"/>
              </a:solidFill>
              <a:effectLst/>
              <a:latin typeface="Manrope"/>
            </a:endParaRPr>
          </a:p>
          <a:p>
            <a:r>
              <a:rPr lang="en-US" b="1" i="0" dirty="0">
                <a:solidFill>
                  <a:srgbClr val="000000"/>
                </a:solidFill>
                <a:effectLst/>
                <a:latin typeface="Manrope"/>
              </a:rPr>
              <a:t>Certain foods increase the acidity of the mouth and reduce the pH level. Saliva helps neutralize the acid, </a:t>
            </a:r>
            <a:r>
              <a:rPr lang="en-US" b="1" i="0" dirty="0">
                <a:solidFill>
                  <a:srgbClr val="FF0000"/>
                </a:solidFill>
                <a:effectLst/>
                <a:latin typeface="Manrope"/>
              </a:rPr>
              <a:t>but the pH of saliva can become more acidic after eating acidic foods.</a:t>
            </a:r>
            <a:r>
              <a:rPr lang="en-US" b="1" i="0" dirty="0">
                <a:solidFill>
                  <a:srgbClr val="000000"/>
                </a:solidFill>
                <a:effectLst/>
                <a:latin typeface="Manrope"/>
              </a:rPr>
              <a:t> It can take between a few minutes to a few hours for the pH of the mouth to neutralize. </a:t>
            </a:r>
          </a:p>
          <a:p>
            <a:endParaRPr lang="en-US" b="1" dirty="0">
              <a:solidFill>
                <a:srgbClr val="000000"/>
              </a:solidFill>
              <a:latin typeface="Manrope"/>
            </a:endParaRPr>
          </a:p>
          <a:p>
            <a:r>
              <a:rPr lang="en-US" b="1" i="0" dirty="0">
                <a:solidFill>
                  <a:srgbClr val="000000"/>
                </a:solidFill>
                <a:effectLst/>
                <a:latin typeface="Manrope"/>
              </a:rPr>
              <a:t>In that time, </a:t>
            </a:r>
            <a:r>
              <a:rPr lang="en-US" b="1" i="0" dirty="0">
                <a:solidFill>
                  <a:srgbClr val="FF0000"/>
                </a:solidFill>
                <a:effectLst/>
                <a:latin typeface="Manrope"/>
              </a:rPr>
              <a:t>the lower pH of the mouth creates an optimal environment for bad bacteria, which eventually causes tooth decay.</a:t>
            </a:r>
            <a:endParaRPr lang="en-US" b="1" dirty="0">
              <a:solidFill>
                <a:srgbClr val="FF0000"/>
              </a:solidFill>
            </a:endParaRPr>
          </a:p>
        </p:txBody>
      </p:sp>
    </p:spTree>
    <p:extLst>
      <p:ext uri="{BB962C8B-B14F-4D97-AF65-F5344CB8AC3E}">
        <p14:creationId xmlns:p14="http://schemas.microsoft.com/office/powerpoint/2010/main" val="948768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23C13-829B-44B5-B491-8ABFE78674F5}"/>
              </a:ext>
            </a:extLst>
          </p:cNvPr>
          <p:cNvSpPr>
            <a:spLocks noGrp="1"/>
          </p:cNvSpPr>
          <p:nvPr>
            <p:ph type="title"/>
          </p:nvPr>
        </p:nvSpPr>
        <p:spPr/>
        <p:txBody>
          <a:bodyPr/>
          <a:lstStyle/>
          <a:p>
            <a:r>
              <a:rPr lang="en-US" b="1" i="0" cap="all" dirty="0">
                <a:solidFill>
                  <a:srgbClr val="00BBBC"/>
                </a:solidFill>
                <a:effectLst/>
                <a:latin typeface="Manrope"/>
              </a:rPr>
              <a:t>PH OF SOIL IN BACKYARD</a:t>
            </a:r>
            <a:endParaRPr lang="en-US" dirty="0"/>
          </a:p>
        </p:txBody>
      </p:sp>
      <p:sp>
        <p:nvSpPr>
          <p:cNvPr id="3" name="Content Placeholder 2">
            <a:extLst>
              <a:ext uri="{FF2B5EF4-FFF2-40B4-BE49-F238E27FC236}">
                <a16:creationId xmlns:a16="http://schemas.microsoft.com/office/drawing/2014/main" id="{D99B9E86-D566-4B45-993D-462F9BCB7B26}"/>
              </a:ext>
            </a:extLst>
          </p:cNvPr>
          <p:cNvSpPr>
            <a:spLocks noGrp="1"/>
          </p:cNvSpPr>
          <p:nvPr>
            <p:ph idx="1"/>
          </p:nvPr>
        </p:nvSpPr>
        <p:spPr/>
        <p:txBody>
          <a:bodyPr/>
          <a:lstStyle/>
          <a:p>
            <a:r>
              <a:rPr lang="en-US" b="1" i="0" dirty="0">
                <a:solidFill>
                  <a:srgbClr val="FF0000"/>
                </a:solidFill>
                <a:effectLst/>
                <a:latin typeface="Manrope"/>
              </a:rPr>
              <a:t>Soil pH </a:t>
            </a:r>
            <a:r>
              <a:rPr lang="en-US" b="1" i="0" dirty="0">
                <a:solidFill>
                  <a:srgbClr val="000000"/>
                </a:solidFill>
                <a:effectLst/>
                <a:latin typeface="Manrope"/>
              </a:rPr>
              <a:t>is dictated by type of parent material from which soil is formed, rainfall, organic matter content among others. </a:t>
            </a:r>
          </a:p>
          <a:p>
            <a:endParaRPr lang="en-US" b="1" dirty="0">
              <a:solidFill>
                <a:srgbClr val="000000"/>
              </a:solidFill>
              <a:latin typeface="Manrope"/>
            </a:endParaRPr>
          </a:p>
          <a:p>
            <a:r>
              <a:rPr lang="en-US" b="1" i="0" dirty="0">
                <a:solidFill>
                  <a:srgbClr val="000000"/>
                </a:solidFill>
                <a:effectLst/>
                <a:latin typeface="Manrope"/>
              </a:rPr>
              <a:t>Soil in the backyard would mean it consists of kitchen garden growing grass, vegetables, trees etc., and it would have been supplied with some kind of organic amendments, fertilizers etc., over a period of time. </a:t>
            </a:r>
          </a:p>
          <a:p>
            <a:r>
              <a:rPr lang="en-US" b="1" i="0" dirty="0">
                <a:solidFill>
                  <a:srgbClr val="FF0000"/>
                </a:solidFill>
                <a:effectLst/>
                <a:latin typeface="Manrope"/>
              </a:rPr>
              <a:t>In such a scenario pH of acidic soils would improve and move towards neutral and pH of alkali soils would also move towards neutral. </a:t>
            </a:r>
            <a:endParaRPr lang="en-US" b="1" dirty="0">
              <a:solidFill>
                <a:srgbClr val="FF0000"/>
              </a:solidFill>
            </a:endParaRPr>
          </a:p>
        </p:txBody>
      </p:sp>
    </p:spTree>
    <p:extLst>
      <p:ext uri="{BB962C8B-B14F-4D97-AF65-F5344CB8AC3E}">
        <p14:creationId xmlns:p14="http://schemas.microsoft.com/office/powerpoint/2010/main" val="1474367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0D39C-92DE-4FBE-9C01-F92217EDBEA4}"/>
              </a:ext>
            </a:extLst>
          </p:cNvPr>
          <p:cNvSpPr>
            <a:spLocks noGrp="1"/>
          </p:cNvSpPr>
          <p:nvPr>
            <p:ph type="title"/>
          </p:nvPr>
        </p:nvSpPr>
        <p:spPr/>
        <p:txBody>
          <a:bodyPr/>
          <a:lstStyle/>
          <a:p>
            <a:r>
              <a:rPr lang="en-US" b="1" i="0" cap="all" dirty="0">
                <a:solidFill>
                  <a:srgbClr val="EF525F"/>
                </a:solidFill>
                <a:effectLst/>
                <a:latin typeface="Manrope"/>
              </a:rPr>
              <a:t>PH OF SALTS</a:t>
            </a:r>
            <a:endParaRPr lang="en-US" dirty="0"/>
          </a:p>
        </p:txBody>
      </p:sp>
      <p:sp>
        <p:nvSpPr>
          <p:cNvPr id="3" name="Content Placeholder 2">
            <a:extLst>
              <a:ext uri="{FF2B5EF4-FFF2-40B4-BE49-F238E27FC236}">
                <a16:creationId xmlns:a16="http://schemas.microsoft.com/office/drawing/2014/main" id="{B5E2A2FE-E93B-4DAE-B79F-29899E1DD465}"/>
              </a:ext>
            </a:extLst>
          </p:cNvPr>
          <p:cNvSpPr>
            <a:spLocks noGrp="1"/>
          </p:cNvSpPr>
          <p:nvPr>
            <p:ph idx="1"/>
          </p:nvPr>
        </p:nvSpPr>
        <p:spPr/>
        <p:txBody>
          <a:bodyPr/>
          <a:lstStyle/>
          <a:p>
            <a:r>
              <a:rPr lang="en-US" b="0" i="0" dirty="0">
                <a:solidFill>
                  <a:srgbClr val="000000"/>
                </a:solidFill>
                <a:effectLst/>
                <a:latin typeface="Manrope"/>
              </a:rPr>
              <a:t>Salt can be made of either a weak acid and strong base, strong acid and weak base, strong acid and strong base, or a weak acid and weak base.</a:t>
            </a:r>
            <a:br>
              <a:rPr lang="en-US" dirty="0"/>
            </a:br>
            <a:r>
              <a:rPr lang="en-US" sz="3600" b="1" i="0" dirty="0">
                <a:effectLst/>
                <a:latin typeface="Manrope"/>
              </a:rPr>
              <a:t>1. Salts that are formed from strong bases and strong acids </a:t>
            </a:r>
            <a:r>
              <a:rPr lang="en-US" sz="3600" b="1" i="0" dirty="0">
                <a:solidFill>
                  <a:srgbClr val="FF0000"/>
                </a:solidFill>
                <a:effectLst/>
                <a:latin typeface="Manrope"/>
              </a:rPr>
              <a:t>will give a pH of 7 in their solution. </a:t>
            </a:r>
            <a:br>
              <a:rPr lang="en-US" sz="3600" b="1" dirty="0">
                <a:solidFill>
                  <a:srgbClr val="FF0000"/>
                </a:solidFill>
              </a:rPr>
            </a:br>
            <a:r>
              <a:rPr lang="en-US" sz="3600" b="1" i="0" dirty="0">
                <a:effectLst/>
                <a:latin typeface="Manrope"/>
              </a:rPr>
              <a:t>2. Salts that are formed from strong bases and weak acids</a:t>
            </a:r>
            <a:r>
              <a:rPr lang="en-US" sz="3600" b="1" i="0" dirty="0">
                <a:solidFill>
                  <a:srgbClr val="FF0000"/>
                </a:solidFill>
                <a:effectLst/>
                <a:latin typeface="Manrope"/>
              </a:rPr>
              <a:t> give a pH greater than 7 in their solution. </a:t>
            </a:r>
            <a:br>
              <a:rPr lang="en-US" sz="3600" b="1" dirty="0">
                <a:solidFill>
                  <a:srgbClr val="FF0000"/>
                </a:solidFill>
              </a:rPr>
            </a:br>
            <a:r>
              <a:rPr lang="en-US" sz="3600" b="1" i="0" dirty="0">
                <a:effectLst/>
                <a:latin typeface="Manrope"/>
              </a:rPr>
              <a:t>3. Salts that are formed from weak bases and strong acids </a:t>
            </a:r>
            <a:r>
              <a:rPr lang="en-US" sz="3600" b="1" i="0" dirty="0">
                <a:solidFill>
                  <a:srgbClr val="FF0000"/>
                </a:solidFill>
                <a:effectLst/>
                <a:latin typeface="Manrope"/>
              </a:rPr>
              <a:t>give a pH of less than 7 in their solution. </a:t>
            </a:r>
            <a:endParaRPr lang="en-US" b="1" dirty="0">
              <a:solidFill>
                <a:srgbClr val="FF0000"/>
              </a:solidFill>
            </a:endParaRPr>
          </a:p>
        </p:txBody>
      </p:sp>
    </p:spTree>
    <p:extLst>
      <p:ext uri="{BB962C8B-B14F-4D97-AF65-F5344CB8AC3E}">
        <p14:creationId xmlns:p14="http://schemas.microsoft.com/office/powerpoint/2010/main" val="2271096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6996C-F2A3-4082-9340-FCC793CFCD9F}"/>
              </a:ext>
            </a:extLst>
          </p:cNvPr>
          <p:cNvSpPr>
            <a:spLocks noGrp="1"/>
          </p:cNvSpPr>
          <p:nvPr>
            <p:ph type="title"/>
          </p:nvPr>
        </p:nvSpPr>
        <p:spPr/>
        <p:txBody>
          <a:bodyPr>
            <a:normAutofit/>
          </a:bodyPr>
          <a:lstStyle/>
          <a:p>
            <a:r>
              <a:rPr lang="en-US" sz="6600" b="1" dirty="0">
                <a:solidFill>
                  <a:srgbClr val="FF0000"/>
                </a:solidFill>
              </a:rPr>
              <a:t>pH in Chemistry</a:t>
            </a:r>
          </a:p>
        </p:txBody>
      </p:sp>
      <p:sp>
        <p:nvSpPr>
          <p:cNvPr id="3" name="Content Placeholder 2">
            <a:extLst>
              <a:ext uri="{FF2B5EF4-FFF2-40B4-BE49-F238E27FC236}">
                <a16:creationId xmlns:a16="http://schemas.microsoft.com/office/drawing/2014/main" id="{845CFDEE-C193-40F4-8394-F84EDDDC6EAD}"/>
              </a:ext>
            </a:extLst>
          </p:cNvPr>
          <p:cNvSpPr>
            <a:spLocks noGrp="1"/>
          </p:cNvSpPr>
          <p:nvPr>
            <p:ph idx="1"/>
          </p:nvPr>
        </p:nvSpPr>
        <p:spPr/>
        <p:txBody>
          <a:bodyPr/>
          <a:lstStyle/>
          <a:p>
            <a:r>
              <a:rPr lang="en-US" sz="4000" dirty="0"/>
              <a:t>pH is defined as the decimal logarithm of the reciprocal of the hydrogen ion activity, </a:t>
            </a:r>
            <a:r>
              <a:rPr lang="en-US" sz="4000" dirty="0" err="1"/>
              <a:t>a</a:t>
            </a:r>
            <a:r>
              <a:rPr lang="en-US" sz="4000" baseline="-25000" dirty="0" err="1"/>
              <a:t>H</a:t>
            </a:r>
            <a:r>
              <a:rPr lang="en-US" sz="4000" baseline="-25000" dirty="0"/>
              <a:t>+ </a:t>
            </a:r>
            <a:r>
              <a:rPr lang="en-US" sz="4000" dirty="0"/>
              <a:t>in a solution.</a:t>
            </a:r>
          </a:p>
          <a:p>
            <a:endParaRPr lang="en-US" dirty="0"/>
          </a:p>
          <a:p>
            <a:endParaRPr lang="en-US" dirty="0"/>
          </a:p>
        </p:txBody>
      </p:sp>
      <p:pic>
        <p:nvPicPr>
          <p:cNvPr id="5" name="Picture 4">
            <a:extLst>
              <a:ext uri="{FF2B5EF4-FFF2-40B4-BE49-F238E27FC236}">
                <a16:creationId xmlns:a16="http://schemas.microsoft.com/office/drawing/2014/main" id="{BE747427-91CE-4DF7-B795-3AE9602DA51B}"/>
              </a:ext>
            </a:extLst>
          </p:cNvPr>
          <p:cNvPicPr>
            <a:picLocks noChangeAspect="1"/>
          </p:cNvPicPr>
          <p:nvPr/>
        </p:nvPicPr>
        <p:blipFill rotWithShape="1">
          <a:blip r:embed="rId2"/>
          <a:srcRect l="10714" t="40472" r="12813" b="30228"/>
          <a:stretch/>
        </p:blipFill>
        <p:spPr>
          <a:xfrm>
            <a:off x="1289957" y="3494314"/>
            <a:ext cx="9323614" cy="2008414"/>
          </a:xfrm>
          <a:prstGeom prst="rect">
            <a:avLst/>
          </a:prstGeom>
        </p:spPr>
      </p:pic>
      <p:sp>
        <p:nvSpPr>
          <p:cNvPr id="6" name="TextBox 5">
            <a:extLst>
              <a:ext uri="{FF2B5EF4-FFF2-40B4-BE49-F238E27FC236}">
                <a16:creationId xmlns:a16="http://schemas.microsoft.com/office/drawing/2014/main" id="{A09168D3-A874-4B67-8AB1-DA3D5AD27A5D}"/>
              </a:ext>
            </a:extLst>
          </p:cNvPr>
          <p:cNvSpPr txBox="1"/>
          <p:nvPr/>
        </p:nvSpPr>
        <p:spPr>
          <a:xfrm>
            <a:off x="2612571" y="5502728"/>
            <a:ext cx="4882243" cy="1015663"/>
          </a:xfrm>
          <a:prstGeom prst="rect">
            <a:avLst/>
          </a:prstGeom>
          <a:noFill/>
        </p:spPr>
        <p:txBody>
          <a:bodyPr wrap="square" rtlCol="0">
            <a:spAutoFit/>
          </a:bodyPr>
          <a:lstStyle/>
          <a:p>
            <a:r>
              <a:rPr lang="en-US" sz="6000" b="1" dirty="0"/>
              <a:t> pH= - log [H</a:t>
            </a:r>
            <a:r>
              <a:rPr lang="en-US" sz="6000" b="1" baseline="30000" dirty="0"/>
              <a:t>+</a:t>
            </a:r>
            <a:r>
              <a:rPr lang="en-US" sz="6000" b="1" dirty="0"/>
              <a:t>]</a:t>
            </a:r>
          </a:p>
        </p:txBody>
      </p:sp>
    </p:spTree>
    <p:extLst>
      <p:ext uri="{BB962C8B-B14F-4D97-AF65-F5344CB8AC3E}">
        <p14:creationId xmlns:p14="http://schemas.microsoft.com/office/powerpoint/2010/main" val="1740304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B9230-FB7D-474D-805E-5D89305A9426}"/>
              </a:ext>
            </a:extLst>
          </p:cNvPr>
          <p:cNvSpPr>
            <a:spLocks noGrp="1"/>
          </p:cNvSpPr>
          <p:nvPr>
            <p:ph type="title"/>
          </p:nvPr>
        </p:nvSpPr>
        <p:spPr>
          <a:xfrm>
            <a:off x="440871" y="365125"/>
            <a:ext cx="10912929" cy="1325563"/>
          </a:xfrm>
        </p:spPr>
        <p:txBody>
          <a:bodyPr/>
          <a:lstStyle/>
          <a:p>
            <a:r>
              <a:rPr lang="en-US" sz="4400" b="0" i="0">
                <a:solidFill>
                  <a:srgbClr val="202122"/>
                </a:solidFill>
                <a:effectLst/>
                <a:latin typeface="Arial" panose="020B0604020202020204" pitchFamily="34" charset="0"/>
              </a:rPr>
              <a:t>For example, </a:t>
            </a:r>
            <a:r>
              <a:rPr lang="en-US" dirty="0"/>
              <a:t>	</a:t>
            </a:r>
          </a:p>
        </p:txBody>
      </p:sp>
      <p:sp>
        <p:nvSpPr>
          <p:cNvPr id="3" name="Content Placeholder 2">
            <a:extLst>
              <a:ext uri="{FF2B5EF4-FFF2-40B4-BE49-F238E27FC236}">
                <a16:creationId xmlns:a16="http://schemas.microsoft.com/office/drawing/2014/main" id="{BB67C08E-9439-4212-8860-75DC5A6F5B45}"/>
              </a:ext>
            </a:extLst>
          </p:cNvPr>
          <p:cNvSpPr>
            <a:spLocks noGrp="1"/>
          </p:cNvSpPr>
          <p:nvPr>
            <p:ph idx="1"/>
          </p:nvPr>
        </p:nvSpPr>
        <p:spPr>
          <a:xfrm>
            <a:off x="326571" y="1690688"/>
            <a:ext cx="11027229" cy="4486275"/>
          </a:xfrm>
        </p:spPr>
        <p:txBody>
          <a:bodyPr>
            <a:normAutofit/>
          </a:bodyPr>
          <a:lstStyle/>
          <a:p>
            <a:r>
              <a:rPr lang="en-US" sz="3600" b="0" i="0" dirty="0">
                <a:solidFill>
                  <a:srgbClr val="202122"/>
                </a:solidFill>
                <a:effectLst/>
                <a:latin typeface="Arial" panose="020B0604020202020204" pitchFamily="34" charset="0"/>
              </a:rPr>
              <a:t>For a solution with a hydrogen ion activity of </a:t>
            </a:r>
            <a:r>
              <a:rPr lang="en-US" sz="3600" b="0" i="0" dirty="0">
                <a:solidFill>
                  <a:srgbClr val="202122"/>
                </a:solidFill>
                <a:effectLst/>
                <a:latin typeface="Nimbus Roman No9 L"/>
              </a:rPr>
              <a:t>5×10</a:t>
            </a:r>
            <a:r>
              <a:rPr lang="en-US" sz="3600" b="0" i="0" baseline="30000" dirty="0">
                <a:solidFill>
                  <a:srgbClr val="202122"/>
                </a:solidFill>
                <a:effectLst/>
                <a:latin typeface="Nimbus Roman No9 L"/>
              </a:rPr>
              <a:t>−6</a:t>
            </a:r>
            <a:r>
              <a:rPr lang="en-US" sz="3600" b="0" i="0" dirty="0">
                <a:solidFill>
                  <a:srgbClr val="202122"/>
                </a:solidFill>
                <a:effectLst/>
                <a:latin typeface="Arial" panose="020B0604020202020204" pitchFamily="34" charset="0"/>
              </a:rPr>
              <a:t> (at that level, this is essentially the number of </a:t>
            </a:r>
            <a:r>
              <a:rPr lang="en-US" sz="3600" b="0" i="0" u="none" strike="noStrike" dirty="0">
                <a:effectLst/>
                <a:latin typeface="Arial" panose="020B0604020202020204" pitchFamily="34" charset="0"/>
              </a:rPr>
              <a:t>moles</a:t>
            </a:r>
            <a:r>
              <a:rPr lang="en-US" sz="3600" b="0" i="0" dirty="0">
                <a:solidFill>
                  <a:srgbClr val="202122"/>
                </a:solidFill>
                <a:effectLst/>
                <a:latin typeface="Arial" panose="020B0604020202020204" pitchFamily="34" charset="0"/>
              </a:rPr>
              <a:t> of hydrogen ions per </a:t>
            </a:r>
            <a:r>
              <a:rPr lang="en-US" sz="3600" b="0" i="0" dirty="0" err="1">
                <a:solidFill>
                  <a:srgbClr val="202122"/>
                </a:solidFill>
                <a:effectLst/>
                <a:latin typeface="Arial" panose="020B0604020202020204" pitchFamily="34" charset="0"/>
              </a:rPr>
              <a:t>litre</a:t>
            </a:r>
            <a:r>
              <a:rPr lang="en-US" sz="3600" b="0" i="0" dirty="0">
                <a:solidFill>
                  <a:srgbClr val="202122"/>
                </a:solidFill>
                <a:effectLst/>
                <a:latin typeface="Arial" panose="020B0604020202020204" pitchFamily="34" charset="0"/>
              </a:rPr>
              <a:t> of solution) </a:t>
            </a:r>
          </a:p>
          <a:p>
            <a:r>
              <a:rPr lang="en-US" sz="3600" dirty="0">
                <a:solidFill>
                  <a:srgbClr val="202122"/>
                </a:solidFill>
                <a:latin typeface="Arial" panose="020B0604020202020204" pitchFamily="34" charset="0"/>
              </a:rPr>
              <a:t>T</a:t>
            </a:r>
            <a:r>
              <a:rPr lang="en-US" sz="3600" b="0" i="0" dirty="0">
                <a:solidFill>
                  <a:srgbClr val="202122"/>
                </a:solidFill>
                <a:effectLst/>
                <a:latin typeface="Arial" panose="020B0604020202020204" pitchFamily="34" charset="0"/>
              </a:rPr>
              <a:t>here is </a:t>
            </a:r>
            <a:r>
              <a:rPr lang="en-US" sz="3600" b="0" i="0" dirty="0">
                <a:solidFill>
                  <a:srgbClr val="202122"/>
                </a:solidFill>
                <a:effectLst/>
                <a:latin typeface="Nimbus Roman No9 L"/>
              </a:rPr>
              <a:t>1/(5×10</a:t>
            </a:r>
            <a:r>
              <a:rPr lang="en-US" sz="3600" b="0" i="0" baseline="30000" dirty="0">
                <a:solidFill>
                  <a:srgbClr val="202122"/>
                </a:solidFill>
                <a:effectLst/>
                <a:latin typeface="Nimbus Roman No9 L"/>
              </a:rPr>
              <a:t>−6</a:t>
            </a:r>
            <a:r>
              <a:rPr lang="en-US" sz="3600" b="0" i="0" dirty="0">
                <a:solidFill>
                  <a:srgbClr val="202122"/>
                </a:solidFill>
                <a:effectLst/>
                <a:latin typeface="Nimbus Roman No9 L"/>
              </a:rPr>
              <a:t>) = 2×10</a:t>
            </a:r>
            <a:r>
              <a:rPr lang="en-US" sz="3600" b="0" i="0" baseline="30000" dirty="0">
                <a:solidFill>
                  <a:srgbClr val="202122"/>
                </a:solidFill>
                <a:effectLst/>
                <a:latin typeface="Nimbus Roman No9 L"/>
              </a:rPr>
              <a:t>5</a:t>
            </a:r>
            <a:r>
              <a:rPr lang="en-US" sz="3600" b="0" i="0" dirty="0">
                <a:solidFill>
                  <a:srgbClr val="202122"/>
                </a:solidFill>
                <a:effectLst/>
                <a:latin typeface="Arial" panose="020B0604020202020204" pitchFamily="34" charset="0"/>
              </a:rPr>
              <a:t>, </a:t>
            </a:r>
          </a:p>
          <a:p>
            <a:r>
              <a:rPr lang="en-US" sz="3600" dirty="0">
                <a:solidFill>
                  <a:srgbClr val="202122"/>
                </a:solidFill>
                <a:latin typeface="Arial" panose="020B0604020202020204" pitchFamily="34" charset="0"/>
              </a:rPr>
              <a:t>T</a:t>
            </a:r>
            <a:r>
              <a:rPr lang="en-US" sz="3600" b="0" i="0" dirty="0">
                <a:solidFill>
                  <a:srgbClr val="202122"/>
                </a:solidFill>
                <a:effectLst/>
                <a:latin typeface="Arial" panose="020B0604020202020204" pitchFamily="34" charset="0"/>
              </a:rPr>
              <a:t>hus such a solution has a  </a:t>
            </a:r>
          </a:p>
          <a:p>
            <a:r>
              <a:rPr lang="en-US" sz="5400" b="1" i="0" dirty="0">
                <a:solidFill>
                  <a:srgbClr val="202122"/>
                </a:solidFill>
                <a:effectLst/>
                <a:latin typeface="Arial" panose="020B0604020202020204" pitchFamily="34" charset="0"/>
              </a:rPr>
              <a:t>pH of </a:t>
            </a:r>
            <a:r>
              <a:rPr lang="en-US" sz="5400" b="1" i="0" dirty="0">
                <a:solidFill>
                  <a:srgbClr val="202122"/>
                </a:solidFill>
                <a:effectLst/>
                <a:latin typeface="Nimbus Roman No9 L"/>
              </a:rPr>
              <a:t>log</a:t>
            </a:r>
            <a:r>
              <a:rPr lang="en-US" sz="5400" b="1" i="0" baseline="-25000" dirty="0">
                <a:solidFill>
                  <a:srgbClr val="202122"/>
                </a:solidFill>
                <a:effectLst/>
                <a:latin typeface="Nimbus Roman No9 L"/>
              </a:rPr>
              <a:t>10</a:t>
            </a:r>
            <a:r>
              <a:rPr lang="en-US" sz="5400" b="1" i="0" dirty="0">
                <a:solidFill>
                  <a:srgbClr val="202122"/>
                </a:solidFill>
                <a:effectLst/>
                <a:latin typeface="Nimbus Roman No9 L"/>
              </a:rPr>
              <a:t>(2×10</a:t>
            </a:r>
            <a:r>
              <a:rPr lang="en-US" sz="5400" b="1" i="0" baseline="30000" dirty="0">
                <a:solidFill>
                  <a:srgbClr val="202122"/>
                </a:solidFill>
                <a:effectLst/>
                <a:latin typeface="Nimbus Roman No9 L"/>
              </a:rPr>
              <a:t>5</a:t>
            </a:r>
            <a:r>
              <a:rPr lang="en-US" sz="5400" b="1" i="0" dirty="0">
                <a:solidFill>
                  <a:srgbClr val="202122"/>
                </a:solidFill>
                <a:effectLst/>
                <a:latin typeface="Nimbus Roman No9 L"/>
              </a:rPr>
              <a:t>) = 5.3</a:t>
            </a:r>
            <a:endParaRPr lang="en-US" sz="3600" b="1" dirty="0"/>
          </a:p>
        </p:txBody>
      </p:sp>
    </p:spTree>
    <p:extLst>
      <p:ext uri="{BB962C8B-B14F-4D97-AF65-F5344CB8AC3E}">
        <p14:creationId xmlns:p14="http://schemas.microsoft.com/office/powerpoint/2010/main" val="3643353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3769A-A3A8-46B9-8349-C9B1B4D0EC31}"/>
              </a:ext>
            </a:extLst>
          </p:cNvPr>
          <p:cNvSpPr>
            <a:spLocks noGrp="1"/>
          </p:cNvSpPr>
          <p:nvPr>
            <p:ph type="title"/>
          </p:nvPr>
        </p:nvSpPr>
        <p:spPr/>
        <p:txBody>
          <a:bodyPr>
            <a:normAutofit/>
          </a:bodyPr>
          <a:lstStyle/>
          <a:p>
            <a:r>
              <a:rPr lang="en-US" sz="4800" b="1" i="0" dirty="0">
                <a:solidFill>
                  <a:srgbClr val="202122"/>
                </a:solidFill>
                <a:effectLst/>
                <a:latin typeface="Arial" panose="020B0604020202020204" pitchFamily="34" charset="0"/>
              </a:rPr>
              <a:t>pH depends on temperature</a:t>
            </a:r>
            <a:endParaRPr lang="en-US" sz="4800" b="1" dirty="0"/>
          </a:p>
        </p:txBody>
      </p:sp>
      <p:sp>
        <p:nvSpPr>
          <p:cNvPr id="3" name="Content Placeholder 2">
            <a:extLst>
              <a:ext uri="{FF2B5EF4-FFF2-40B4-BE49-F238E27FC236}">
                <a16:creationId xmlns:a16="http://schemas.microsoft.com/office/drawing/2014/main" id="{309693D4-8DD8-4CB0-892A-B61642E2FD31}"/>
              </a:ext>
            </a:extLst>
          </p:cNvPr>
          <p:cNvSpPr>
            <a:spLocks noGrp="1"/>
          </p:cNvSpPr>
          <p:nvPr>
            <p:ph idx="1"/>
          </p:nvPr>
        </p:nvSpPr>
        <p:spPr>
          <a:xfrm>
            <a:off x="838200" y="1601562"/>
            <a:ext cx="10515600" cy="4351338"/>
          </a:xfrm>
        </p:spPr>
        <p:txBody>
          <a:bodyPr>
            <a:normAutofit fontScale="85000" lnSpcReduction="20000"/>
          </a:bodyPr>
          <a:lstStyle/>
          <a:p>
            <a:pPr marL="0" indent="0" algn="just">
              <a:buNone/>
            </a:pPr>
            <a:endParaRPr lang="en-US" sz="5400" b="1" i="0" dirty="0">
              <a:solidFill>
                <a:srgbClr val="202122"/>
              </a:solidFill>
              <a:effectLst/>
              <a:latin typeface="Arial" panose="020B0604020202020204" pitchFamily="34" charset="0"/>
            </a:endParaRPr>
          </a:p>
          <a:p>
            <a:pPr marL="0" indent="0" algn="just">
              <a:buNone/>
            </a:pPr>
            <a:r>
              <a:rPr lang="en-US" sz="5400" b="1" i="0" dirty="0">
                <a:solidFill>
                  <a:srgbClr val="202122"/>
                </a:solidFill>
                <a:effectLst/>
                <a:latin typeface="Arial" panose="020B0604020202020204" pitchFamily="34" charset="0"/>
              </a:rPr>
              <a:t>For instance at 0 °C the pH of pure water is about 7.47.</a:t>
            </a:r>
          </a:p>
          <a:p>
            <a:pPr marL="0" indent="0" algn="just">
              <a:buNone/>
            </a:pPr>
            <a:r>
              <a:rPr lang="en-US" sz="5400" b="1" i="0" dirty="0">
                <a:solidFill>
                  <a:srgbClr val="202122"/>
                </a:solidFill>
                <a:effectLst/>
                <a:latin typeface="Arial" panose="020B0604020202020204" pitchFamily="34" charset="0"/>
              </a:rPr>
              <a:t> </a:t>
            </a:r>
          </a:p>
          <a:p>
            <a:pPr marL="0" indent="0" algn="just">
              <a:buNone/>
            </a:pPr>
            <a:r>
              <a:rPr lang="en-US" sz="5400" b="1" i="0" dirty="0">
                <a:solidFill>
                  <a:srgbClr val="202122"/>
                </a:solidFill>
                <a:effectLst/>
                <a:latin typeface="Arial" panose="020B0604020202020204" pitchFamily="34" charset="0"/>
              </a:rPr>
              <a:t>At 25 °C it is 7.00, </a:t>
            </a:r>
          </a:p>
          <a:p>
            <a:pPr marL="0" indent="0" algn="just">
              <a:buNone/>
            </a:pPr>
            <a:endParaRPr lang="en-US" sz="5400" b="1" dirty="0">
              <a:solidFill>
                <a:srgbClr val="202122"/>
              </a:solidFill>
              <a:latin typeface="Arial" panose="020B0604020202020204" pitchFamily="34" charset="0"/>
            </a:endParaRPr>
          </a:p>
          <a:p>
            <a:pPr marL="0" indent="0" algn="just">
              <a:buNone/>
            </a:pPr>
            <a:r>
              <a:rPr lang="en-US" sz="5400" b="1" i="0" dirty="0">
                <a:solidFill>
                  <a:srgbClr val="202122"/>
                </a:solidFill>
                <a:effectLst/>
                <a:latin typeface="Arial" panose="020B0604020202020204" pitchFamily="34" charset="0"/>
              </a:rPr>
              <a:t>and at 100 °C it is 6.14.</a:t>
            </a:r>
            <a:endParaRPr lang="en-US" sz="5400" b="1" dirty="0"/>
          </a:p>
        </p:txBody>
      </p:sp>
    </p:spTree>
    <p:extLst>
      <p:ext uri="{BB962C8B-B14F-4D97-AF65-F5344CB8AC3E}">
        <p14:creationId xmlns:p14="http://schemas.microsoft.com/office/powerpoint/2010/main" val="847601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ED8B77-7836-41AC-95BF-96E4AE781D12}"/>
              </a:ext>
            </a:extLst>
          </p:cNvPr>
          <p:cNvPicPr>
            <a:picLocks noChangeAspect="1"/>
          </p:cNvPicPr>
          <p:nvPr/>
        </p:nvPicPr>
        <p:blipFill rotWithShape="1">
          <a:blip r:embed="rId2"/>
          <a:srcRect l="29239" t="22402" r="27392" b="19212"/>
          <a:stretch/>
        </p:blipFill>
        <p:spPr>
          <a:xfrm>
            <a:off x="1497496" y="154052"/>
            <a:ext cx="8653669" cy="6549896"/>
          </a:xfrm>
          <a:prstGeom prst="rect">
            <a:avLst/>
          </a:prstGeom>
        </p:spPr>
      </p:pic>
    </p:spTree>
    <p:extLst>
      <p:ext uri="{BB962C8B-B14F-4D97-AF65-F5344CB8AC3E}">
        <p14:creationId xmlns:p14="http://schemas.microsoft.com/office/powerpoint/2010/main" val="1393697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9A140-32E7-4955-B0BB-3BAB3232E7CD}"/>
              </a:ext>
            </a:extLst>
          </p:cNvPr>
          <p:cNvSpPr>
            <a:spLocks noGrp="1"/>
          </p:cNvSpPr>
          <p:nvPr>
            <p:ph type="title"/>
          </p:nvPr>
        </p:nvSpPr>
        <p:spPr/>
        <p:txBody>
          <a:bodyPr>
            <a:normAutofit/>
          </a:bodyPr>
          <a:lstStyle/>
          <a:p>
            <a:r>
              <a:rPr lang="en-US" sz="4800" b="1" dirty="0">
                <a:solidFill>
                  <a:srgbClr val="0645AD"/>
                </a:solidFill>
                <a:latin typeface="Arial" panose="020B0604020202020204" pitchFamily="34" charset="0"/>
              </a:rPr>
              <a:t>I</a:t>
            </a:r>
            <a:r>
              <a:rPr lang="en-US" sz="4800" b="1" i="0" u="none" strike="noStrike" dirty="0">
                <a:solidFill>
                  <a:srgbClr val="0645AD"/>
                </a:solidFill>
                <a:effectLst/>
                <a:latin typeface="Arial" panose="020B0604020202020204" pitchFamily="34" charset="0"/>
              </a:rPr>
              <a:t>on-selective electrodes</a:t>
            </a:r>
            <a:r>
              <a:rPr lang="en-US" sz="4800" b="1" i="0" dirty="0">
                <a:solidFill>
                  <a:srgbClr val="202122"/>
                </a:solidFill>
                <a:effectLst/>
                <a:latin typeface="Arial" panose="020B0604020202020204" pitchFamily="34" charset="0"/>
              </a:rPr>
              <a:t>,</a:t>
            </a:r>
            <a:endParaRPr lang="en-US" sz="4800" b="1" dirty="0"/>
          </a:p>
        </p:txBody>
      </p:sp>
      <p:sp>
        <p:nvSpPr>
          <p:cNvPr id="3" name="Content Placeholder 2">
            <a:extLst>
              <a:ext uri="{FF2B5EF4-FFF2-40B4-BE49-F238E27FC236}">
                <a16:creationId xmlns:a16="http://schemas.microsoft.com/office/drawing/2014/main" id="{B529F71E-F177-4690-8519-AD7FAAEAE9A4}"/>
              </a:ext>
            </a:extLst>
          </p:cNvPr>
          <p:cNvSpPr>
            <a:spLocks noGrp="1"/>
          </p:cNvSpPr>
          <p:nvPr>
            <p:ph idx="1"/>
          </p:nvPr>
        </p:nvSpPr>
        <p:spPr/>
        <p:txBody>
          <a:bodyPr/>
          <a:lstStyle/>
          <a:p>
            <a:r>
              <a:rPr lang="en-US" b="0" i="0" dirty="0">
                <a:solidFill>
                  <a:srgbClr val="202122"/>
                </a:solidFill>
                <a:effectLst/>
                <a:latin typeface="Arial" panose="020B0604020202020204" pitchFamily="34" charset="0"/>
              </a:rPr>
              <a:t>This definition of pH was adopted because </a:t>
            </a:r>
            <a:r>
              <a:rPr lang="en-US" b="0" i="0" u="none" strike="noStrike" dirty="0">
                <a:solidFill>
                  <a:srgbClr val="0645AD"/>
                </a:solidFill>
                <a:effectLst/>
                <a:latin typeface="Arial" panose="020B0604020202020204" pitchFamily="34" charset="0"/>
              </a:rPr>
              <a:t>ion-selective electrodes</a:t>
            </a:r>
            <a:r>
              <a:rPr lang="en-US" u="none" strike="noStrike" dirty="0">
                <a:solidFill>
                  <a:srgbClr val="202122"/>
                </a:solidFill>
                <a:latin typeface="Arial" panose="020B0604020202020204" pitchFamily="34" charset="0"/>
              </a:rPr>
              <a:t>: </a:t>
            </a:r>
          </a:p>
          <a:p>
            <a:r>
              <a:rPr lang="en-US" b="0" i="0" dirty="0">
                <a:solidFill>
                  <a:srgbClr val="202122"/>
                </a:solidFill>
                <a:effectLst/>
                <a:latin typeface="Arial" panose="020B0604020202020204" pitchFamily="34" charset="0"/>
              </a:rPr>
              <a:t> </a:t>
            </a:r>
            <a:r>
              <a:rPr lang="en-US" sz="3200" b="1" i="0" dirty="0">
                <a:solidFill>
                  <a:srgbClr val="202122"/>
                </a:solidFill>
                <a:effectLst/>
                <a:latin typeface="Arial" panose="020B0604020202020204" pitchFamily="34" charset="0"/>
              </a:rPr>
              <a:t>which are used to measure pH, respond to activity.</a:t>
            </a:r>
          </a:p>
          <a:p>
            <a:r>
              <a:rPr lang="en-US" b="0" i="0" dirty="0">
                <a:solidFill>
                  <a:srgbClr val="202122"/>
                </a:solidFill>
                <a:effectLst/>
                <a:latin typeface="Arial" panose="020B0604020202020204" pitchFamily="34" charset="0"/>
              </a:rPr>
              <a:t> Ideally, electrode potential, </a:t>
            </a:r>
            <a:r>
              <a:rPr lang="en-US" b="0" i="1" dirty="0">
                <a:solidFill>
                  <a:srgbClr val="202122"/>
                </a:solidFill>
                <a:effectLst/>
                <a:latin typeface="Arial" panose="020B0604020202020204" pitchFamily="34" charset="0"/>
              </a:rPr>
              <a:t>E</a:t>
            </a:r>
            <a:r>
              <a:rPr lang="en-US" b="0" i="0" dirty="0">
                <a:solidFill>
                  <a:srgbClr val="202122"/>
                </a:solidFill>
                <a:effectLst/>
                <a:latin typeface="Arial" panose="020B0604020202020204" pitchFamily="34" charset="0"/>
              </a:rPr>
              <a:t>, follows the </a:t>
            </a:r>
            <a:r>
              <a:rPr lang="en-US" sz="3200" b="1" i="0" u="none" strike="noStrike" dirty="0">
                <a:solidFill>
                  <a:srgbClr val="0645AD"/>
                </a:solidFill>
                <a:effectLst/>
                <a:latin typeface="Arial" panose="020B0604020202020204" pitchFamily="34" charset="0"/>
              </a:rPr>
              <a:t>Nernst equation</a:t>
            </a:r>
            <a:r>
              <a:rPr lang="en-US" sz="3200" b="1" i="0" dirty="0">
                <a:solidFill>
                  <a:srgbClr val="202122"/>
                </a:solidFill>
                <a:effectLst/>
                <a:latin typeface="Arial" panose="020B0604020202020204" pitchFamily="34" charset="0"/>
              </a:rPr>
              <a:t>, </a:t>
            </a:r>
            <a:r>
              <a:rPr lang="en-US" b="0" i="0" dirty="0">
                <a:solidFill>
                  <a:srgbClr val="202122"/>
                </a:solidFill>
                <a:effectLst/>
                <a:latin typeface="Arial" panose="020B0604020202020204" pitchFamily="34" charset="0"/>
              </a:rPr>
              <a:t>which, for the hydrogen ion can be written as</a:t>
            </a:r>
            <a:endParaRPr lang="en-US" dirty="0"/>
          </a:p>
        </p:txBody>
      </p:sp>
      <p:pic>
        <p:nvPicPr>
          <p:cNvPr id="5" name="Picture 4">
            <a:extLst>
              <a:ext uri="{FF2B5EF4-FFF2-40B4-BE49-F238E27FC236}">
                <a16:creationId xmlns:a16="http://schemas.microsoft.com/office/drawing/2014/main" id="{12673E39-47DE-491B-814F-52E9AE9C2371}"/>
              </a:ext>
            </a:extLst>
          </p:cNvPr>
          <p:cNvPicPr>
            <a:picLocks noChangeAspect="1"/>
          </p:cNvPicPr>
          <p:nvPr/>
        </p:nvPicPr>
        <p:blipFill rotWithShape="1">
          <a:blip r:embed="rId2"/>
          <a:srcRect l="5491" t="41661" r="3572" b="34755"/>
          <a:stretch/>
        </p:blipFill>
        <p:spPr>
          <a:xfrm>
            <a:off x="838200" y="4180114"/>
            <a:ext cx="11087100" cy="1616529"/>
          </a:xfrm>
          <a:prstGeom prst="rect">
            <a:avLst/>
          </a:prstGeom>
        </p:spPr>
      </p:pic>
      <p:sp>
        <p:nvSpPr>
          <p:cNvPr id="7" name="TextBox 6">
            <a:extLst>
              <a:ext uri="{FF2B5EF4-FFF2-40B4-BE49-F238E27FC236}">
                <a16:creationId xmlns:a16="http://schemas.microsoft.com/office/drawing/2014/main" id="{707C83EA-3AF4-42BC-930D-54B1F7E0B767}"/>
              </a:ext>
            </a:extLst>
          </p:cNvPr>
          <p:cNvSpPr txBox="1"/>
          <p:nvPr/>
        </p:nvSpPr>
        <p:spPr>
          <a:xfrm>
            <a:off x="551090" y="6043958"/>
            <a:ext cx="11374210" cy="646331"/>
          </a:xfrm>
          <a:prstGeom prst="rect">
            <a:avLst/>
          </a:prstGeom>
          <a:noFill/>
        </p:spPr>
        <p:txBody>
          <a:bodyPr wrap="square">
            <a:spAutoFit/>
          </a:bodyPr>
          <a:lstStyle/>
          <a:p>
            <a:r>
              <a:rPr lang="en-US" b="1" i="0" dirty="0">
                <a:effectLst/>
                <a:latin typeface="Arial" panose="020B0604020202020204" pitchFamily="34" charset="0"/>
              </a:rPr>
              <a:t>where </a:t>
            </a:r>
            <a:r>
              <a:rPr lang="en-US" b="1" i="1" dirty="0">
                <a:effectLst/>
                <a:latin typeface="Arial" panose="020B0604020202020204" pitchFamily="34" charset="0"/>
              </a:rPr>
              <a:t>E</a:t>
            </a:r>
            <a:r>
              <a:rPr lang="en-US" b="1" i="0" dirty="0">
                <a:effectLst/>
                <a:latin typeface="Arial" panose="020B0604020202020204" pitchFamily="34" charset="0"/>
              </a:rPr>
              <a:t> is a measured potential, </a:t>
            </a:r>
            <a:r>
              <a:rPr lang="en-US" b="1" i="1" dirty="0">
                <a:effectLst/>
                <a:latin typeface="Arial" panose="020B0604020202020204" pitchFamily="34" charset="0"/>
              </a:rPr>
              <a:t>E</a:t>
            </a:r>
            <a:r>
              <a:rPr lang="en-US" b="1" i="0" baseline="30000" dirty="0">
                <a:effectLst/>
                <a:latin typeface="Arial" panose="020B0604020202020204" pitchFamily="34" charset="0"/>
              </a:rPr>
              <a:t>0</a:t>
            </a:r>
            <a:r>
              <a:rPr lang="en-US" b="1" i="0" dirty="0">
                <a:effectLst/>
                <a:latin typeface="Arial" panose="020B0604020202020204" pitchFamily="34" charset="0"/>
              </a:rPr>
              <a:t> is the standard electrode potential, </a:t>
            </a:r>
            <a:r>
              <a:rPr lang="en-US" b="1" i="1" dirty="0">
                <a:effectLst/>
                <a:latin typeface="Arial" panose="020B0604020202020204" pitchFamily="34" charset="0"/>
              </a:rPr>
              <a:t>R</a:t>
            </a:r>
            <a:r>
              <a:rPr lang="en-US" b="1" i="0" dirty="0">
                <a:effectLst/>
                <a:latin typeface="Arial" panose="020B0604020202020204" pitchFamily="34" charset="0"/>
              </a:rPr>
              <a:t> is the </a:t>
            </a:r>
            <a:r>
              <a:rPr lang="en-US" b="1" i="0" u="none" strike="noStrike" dirty="0">
                <a:effectLst/>
                <a:latin typeface="Arial" panose="020B0604020202020204" pitchFamily="34" charset="0"/>
              </a:rPr>
              <a:t>gas constant</a:t>
            </a:r>
            <a:r>
              <a:rPr lang="en-US" b="1" i="0" dirty="0">
                <a:effectLst/>
                <a:latin typeface="Arial" panose="020B0604020202020204" pitchFamily="34" charset="0"/>
              </a:rPr>
              <a:t>, </a:t>
            </a:r>
            <a:r>
              <a:rPr lang="en-US" b="1" i="1" dirty="0">
                <a:effectLst/>
                <a:latin typeface="Arial" panose="020B0604020202020204" pitchFamily="34" charset="0"/>
              </a:rPr>
              <a:t>T</a:t>
            </a:r>
            <a:r>
              <a:rPr lang="en-US" b="1" i="0" dirty="0">
                <a:effectLst/>
                <a:latin typeface="Arial" panose="020B0604020202020204" pitchFamily="34" charset="0"/>
              </a:rPr>
              <a:t> is the temperature in </a:t>
            </a:r>
            <a:r>
              <a:rPr lang="en-US" b="1" i="0" u="none" strike="noStrike" dirty="0">
                <a:effectLst/>
                <a:latin typeface="Arial" panose="020B0604020202020204" pitchFamily="34" charset="0"/>
              </a:rPr>
              <a:t>kelvins</a:t>
            </a:r>
            <a:r>
              <a:rPr lang="en-US" b="1" i="0" dirty="0">
                <a:effectLst/>
                <a:latin typeface="Arial" panose="020B0604020202020204" pitchFamily="34" charset="0"/>
              </a:rPr>
              <a:t>, </a:t>
            </a:r>
            <a:r>
              <a:rPr lang="en-US" b="1" i="1" dirty="0">
                <a:effectLst/>
                <a:latin typeface="Arial" panose="020B0604020202020204" pitchFamily="34" charset="0"/>
              </a:rPr>
              <a:t>F</a:t>
            </a:r>
            <a:r>
              <a:rPr lang="en-US" b="1" i="0" dirty="0">
                <a:effectLst/>
                <a:latin typeface="Arial" panose="020B0604020202020204" pitchFamily="34" charset="0"/>
              </a:rPr>
              <a:t> is the </a:t>
            </a:r>
            <a:r>
              <a:rPr lang="en-US" b="1" i="0" u="none" strike="noStrike" dirty="0">
                <a:effectLst/>
                <a:latin typeface="Arial" panose="020B0604020202020204" pitchFamily="34" charset="0"/>
              </a:rPr>
              <a:t>Faraday constant</a:t>
            </a:r>
            <a:r>
              <a:rPr lang="en-US" b="1" i="0" dirty="0">
                <a:effectLst/>
                <a:latin typeface="Arial" panose="020B0604020202020204" pitchFamily="34" charset="0"/>
              </a:rPr>
              <a:t>.</a:t>
            </a:r>
            <a:endParaRPr lang="en-US" b="1" dirty="0"/>
          </a:p>
        </p:txBody>
      </p:sp>
    </p:spTree>
    <p:extLst>
      <p:ext uri="{BB962C8B-B14F-4D97-AF65-F5344CB8AC3E}">
        <p14:creationId xmlns:p14="http://schemas.microsoft.com/office/powerpoint/2010/main" val="1468094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66D40-F5A7-4480-BEDB-CB7A71C89213}"/>
              </a:ext>
            </a:extLst>
          </p:cNvPr>
          <p:cNvSpPr>
            <a:spLocks noGrp="1"/>
          </p:cNvSpPr>
          <p:nvPr>
            <p:ph type="title"/>
          </p:nvPr>
        </p:nvSpPr>
        <p:spPr/>
        <p:txBody>
          <a:bodyPr/>
          <a:lstStyle/>
          <a:p>
            <a:r>
              <a:rPr lang="en-US" b="1" i="0" dirty="0">
                <a:solidFill>
                  <a:srgbClr val="000000"/>
                </a:solidFill>
                <a:effectLst/>
                <a:latin typeface="Arial" panose="020B0604020202020204" pitchFamily="34" charset="0"/>
              </a:rPr>
              <a:t>pH indicators</a:t>
            </a:r>
            <a:br>
              <a:rPr lang="en-US" b="1" i="0" dirty="0">
                <a:solidFill>
                  <a:srgbClr val="000000"/>
                </a:solidFill>
                <a:effectLst/>
                <a:latin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30234B72-3850-432F-B644-8E0CE8FADD46}"/>
              </a:ext>
            </a:extLst>
          </p:cNvPr>
          <p:cNvSpPr>
            <a:spLocks noGrp="1"/>
          </p:cNvSpPr>
          <p:nvPr>
            <p:ph idx="1"/>
          </p:nvPr>
        </p:nvSpPr>
        <p:spPr>
          <a:xfrm>
            <a:off x="0" y="1027906"/>
            <a:ext cx="7603671" cy="5239544"/>
          </a:xfrm>
        </p:spPr>
        <p:txBody>
          <a:bodyPr>
            <a:normAutofit fontScale="85000" lnSpcReduction="20000"/>
          </a:bodyPr>
          <a:lstStyle/>
          <a:p>
            <a:r>
              <a:rPr lang="en-US" b="0" i="0" dirty="0">
                <a:solidFill>
                  <a:srgbClr val="202122"/>
                </a:solidFill>
                <a:effectLst/>
                <a:latin typeface="Arial" panose="020B0604020202020204" pitchFamily="34" charset="0"/>
              </a:rPr>
              <a:t>Indicators may be used to measure pH, by making use of the fact that their color changes with </a:t>
            </a:r>
            <a:r>
              <a:rPr lang="en-US" b="0" i="0" dirty="0" err="1">
                <a:solidFill>
                  <a:srgbClr val="202122"/>
                </a:solidFill>
                <a:effectLst/>
                <a:latin typeface="Arial" panose="020B0604020202020204" pitchFamily="34" charset="0"/>
              </a:rPr>
              <a:t>pH.</a:t>
            </a:r>
            <a:r>
              <a:rPr lang="en-US" b="0" i="0" dirty="0">
                <a:solidFill>
                  <a:srgbClr val="202122"/>
                </a:solidFill>
                <a:effectLst/>
                <a:latin typeface="Arial" panose="020B0604020202020204" pitchFamily="34" charset="0"/>
              </a:rPr>
              <a:t> </a:t>
            </a:r>
          </a:p>
          <a:p>
            <a:endParaRPr lang="en-US" dirty="0">
              <a:solidFill>
                <a:srgbClr val="202122"/>
              </a:solidFill>
              <a:latin typeface="Arial" panose="020B0604020202020204" pitchFamily="34" charset="0"/>
            </a:endParaRPr>
          </a:p>
          <a:p>
            <a:r>
              <a:rPr lang="en-US" b="0" i="0" dirty="0">
                <a:solidFill>
                  <a:srgbClr val="202122"/>
                </a:solidFill>
                <a:effectLst/>
                <a:latin typeface="Arial" panose="020B0604020202020204" pitchFamily="34" charset="0"/>
              </a:rPr>
              <a:t>Visual comparison of the color of a test solution with a standard color chart provides a means to measure pH accurate to the nearest whole number. </a:t>
            </a:r>
          </a:p>
          <a:p>
            <a:r>
              <a:rPr lang="en-US" b="0" i="0" dirty="0">
                <a:solidFill>
                  <a:srgbClr val="202122"/>
                </a:solidFill>
                <a:effectLst/>
                <a:latin typeface="Arial" panose="020B0604020202020204" pitchFamily="34" charset="0"/>
              </a:rPr>
              <a:t>More precise measurements are possible if the color is measured spectrophotometrically, using a </a:t>
            </a:r>
            <a:r>
              <a:rPr lang="en-US" b="1" i="0" u="none" strike="noStrike" dirty="0">
                <a:solidFill>
                  <a:srgbClr val="FF0000"/>
                </a:solidFill>
                <a:effectLst/>
                <a:latin typeface="Arial" panose="020B0604020202020204" pitchFamily="34" charset="0"/>
              </a:rPr>
              <a:t>colorimeter</a:t>
            </a:r>
            <a:r>
              <a:rPr lang="en-US" b="0" i="0" dirty="0">
                <a:solidFill>
                  <a:srgbClr val="202122"/>
                </a:solidFill>
                <a:effectLst/>
                <a:latin typeface="Arial" panose="020B0604020202020204" pitchFamily="34" charset="0"/>
              </a:rPr>
              <a:t> or </a:t>
            </a:r>
            <a:r>
              <a:rPr lang="en-US" b="1" i="0" u="none" strike="noStrike" dirty="0">
                <a:solidFill>
                  <a:srgbClr val="FF0000"/>
                </a:solidFill>
                <a:effectLst/>
                <a:latin typeface="Arial" panose="020B0604020202020204" pitchFamily="34" charset="0"/>
              </a:rPr>
              <a:t>spectrophotometer</a:t>
            </a:r>
            <a:r>
              <a:rPr lang="en-US" b="0" i="0" dirty="0">
                <a:solidFill>
                  <a:srgbClr val="202122"/>
                </a:solidFill>
                <a:effectLst/>
                <a:latin typeface="Arial" panose="020B0604020202020204" pitchFamily="34" charset="0"/>
              </a:rPr>
              <a:t>.</a:t>
            </a:r>
          </a:p>
          <a:p>
            <a:endParaRPr lang="en-US" dirty="0">
              <a:solidFill>
                <a:srgbClr val="202122"/>
              </a:solidFill>
              <a:latin typeface="Arial" panose="020B0604020202020204" pitchFamily="34" charset="0"/>
            </a:endParaRPr>
          </a:p>
          <a:p>
            <a:r>
              <a:rPr lang="en-US" b="0" i="0" dirty="0">
                <a:solidFill>
                  <a:srgbClr val="202122"/>
                </a:solidFill>
                <a:effectLst/>
                <a:latin typeface="Arial" panose="020B0604020202020204" pitchFamily="34" charset="0"/>
              </a:rPr>
              <a:t> </a:t>
            </a:r>
            <a:r>
              <a:rPr lang="en-US" b="1" i="0" u="none" strike="noStrike" dirty="0">
                <a:solidFill>
                  <a:srgbClr val="FF0000"/>
                </a:solidFill>
                <a:effectLst/>
                <a:latin typeface="Arial" panose="020B0604020202020204" pitchFamily="34" charset="0"/>
              </a:rPr>
              <a:t>Universal</a:t>
            </a:r>
            <a:r>
              <a:rPr lang="en-US" b="0" i="0" u="none" strike="noStrike" dirty="0">
                <a:solidFill>
                  <a:srgbClr val="0645AD"/>
                </a:solidFill>
                <a:effectLst/>
                <a:latin typeface="Arial" panose="020B0604020202020204" pitchFamily="34" charset="0"/>
              </a:rPr>
              <a:t> </a:t>
            </a:r>
            <a:r>
              <a:rPr lang="en-US" b="1" i="0" u="none" strike="noStrike" dirty="0">
                <a:solidFill>
                  <a:srgbClr val="FF0000"/>
                </a:solidFill>
                <a:effectLst/>
                <a:latin typeface="Arial" panose="020B0604020202020204" pitchFamily="34" charset="0"/>
              </a:rPr>
              <a:t>indicator</a:t>
            </a:r>
            <a:r>
              <a:rPr lang="en-US" b="0" i="0" dirty="0">
                <a:solidFill>
                  <a:srgbClr val="202122"/>
                </a:solidFill>
                <a:effectLst/>
                <a:latin typeface="Arial" panose="020B0604020202020204" pitchFamily="34" charset="0"/>
              </a:rPr>
              <a:t> consists of a mixture of indicators such that there is a continuous color change from about pH 2 to pH 10. Universal indicator paper is made from absorbent paper that has been impregnated with universal indicator. Another method of measuring pH is using an electronic </a:t>
            </a:r>
            <a:r>
              <a:rPr lang="en-US" b="1" i="0" u="none" strike="noStrike" dirty="0">
                <a:solidFill>
                  <a:srgbClr val="FF0000"/>
                </a:solidFill>
                <a:effectLst/>
                <a:latin typeface="Arial" panose="020B0604020202020204" pitchFamily="34" charset="0"/>
              </a:rPr>
              <a:t>pH meter</a:t>
            </a:r>
            <a:endParaRPr lang="en-US" b="1" dirty="0">
              <a:solidFill>
                <a:srgbClr val="FF0000"/>
              </a:solidFill>
            </a:endParaRPr>
          </a:p>
        </p:txBody>
      </p:sp>
      <p:pic>
        <p:nvPicPr>
          <p:cNvPr id="5" name="Picture 4">
            <a:extLst>
              <a:ext uri="{FF2B5EF4-FFF2-40B4-BE49-F238E27FC236}">
                <a16:creationId xmlns:a16="http://schemas.microsoft.com/office/drawing/2014/main" id="{7A4F256E-42C4-4CC5-8447-3EF342E6F54B}"/>
              </a:ext>
            </a:extLst>
          </p:cNvPr>
          <p:cNvPicPr>
            <a:picLocks noChangeAspect="1"/>
          </p:cNvPicPr>
          <p:nvPr/>
        </p:nvPicPr>
        <p:blipFill rotWithShape="1">
          <a:blip r:embed="rId2"/>
          <a:srcRect l="71384" t="17603" r="3169" b="17127"/>
          <a:stretch/>
        </p:blipFill>
        <p:spPr>
          <a:xfrm>
            <a:off x="8131629" y="800100"/>
            <a:ext cx="3657600" cy="5274646"/>
          </a:xfrm>
          <a:prstGeom prst="rect">
            <a:avLst/>
          </a:prstGeom>
        </p:spPr>
      </p:pic>
    </p:spTree>
    <p:extLst>
      <p:ext uri="{BB962C8B-B14F-4D97-AF65-F5344CB8AC3E}">
        <p14:creationId xmlns:p14="http://schemas.microsoft.com/office/powerpoint/2010/main" val="36417970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ystonic Plastic Auto Colorimeter, Capacity: 1ml, Rs 6200 /piece | ID:  2041752112">
            <a:extLst>
              <a:ext uri="{FF2B5EF4-FFF2-40B4-BE49-F238E27FC236}">
                <a16:creationId xmlns:a16="http://schemas.microsoft.com/office/drawing/2014/main" id="{B5E066D0-B733-4715-92CA-CFEC5952D6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762500" cy="4581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0893394-13D9-4775-93E4-56D1C1D601AF}"/>
              </a:ext>
            </a:extLst>
          </p:cNvPr>
          <p:cNvPicPr>
            <a:picLocks noChangeAspect="1"/>
          </p:cNvPicPr>
          <p:nvPr/>
        </p:nvPicPr>
        <p:blipFill>
          <a:blip r:embed="rId3"/>
          <a:stretch>
            <a:fillRect/>
          </a:stretch>
        </p:blipFill>
        <p:spPr>
          <a:xfrm>
            <a:off x="6038850" y="202502"/>
            <a:ext cx="5314950" cy="2976372"/>
          </a:xfrm>
          <a:prstGeom prst="rect">
            <a:avLst/>
          </a:prstGeom>
        </p:spPr>
      </p:pic>
      <p:sp>
        <p:nvSpPr>
          <p:cNvPr id="6" name="TextBox 5">
            <a:extLst>
              <a:ext uri="{FF2B5EF4-FFF2-40B4-BE49-F238E27FC236}">
                <a16:creationId xmlns:a16="http://schemas.microsoft.com/office/drawing/2014/main" id="{4C06F624-1FF6-4540-A3C7-CF37B04B7FA5}"/>
              </a:ext>
            </a:extLst>
          </p:cNvPr>
          <p:cNvSpPr txBox="1"/>
          <p:nvPr/>
        </p:nvSpPr>
        <p:spPr>
          <a:xfrm>
            <a:off x="7260771" y="3178874"/>
            <a:ext cx="3575957" cy="461665"/>
          </a:xfrm>
          <a:prstGeom prst="rect">
            <a:avLst/>
          </a:prstGeom>
          <a:noFill/>
        </p:spPr>
        <p:txBody>
          <a:bodyPr wrap="square" rtlCol="0">
            <a:spAutoFit/>
          </a:bodyPr>
          <a:lstStyle/>
          <a:p>
            <a:r>
              <a:rPr lang="en-US" sz="2400" b="1" dirty="0">
                <a:solidFill>
                  <a:srgbClr val="002060"/>
                </a:solidFill>
              </a:rPr>
              <a:t>Spectrophotometer</a:t>
            </a:r>
            <a:endParaRPr lang="en-US" b="1" dirty="0">
              <a:solidFill>
                <a:srgbClr val="002060"/>
              </a:solidFill>
            </a:endParaRPr>
          </a:p>
        </p:txBody>
      </p:sp>
      <p:pic>
        <p:nvPicPr>
          <p:cNvPr id="8" name="Picture 7">
            <a:extLst>
              <a:ext uri="{FF2B5EF4-FFF2-40B4-BE49-F238E27FC236}">
                <a16:creationId xmlns:a16="http://schemas.microsoft.com/office/drawing/2014/main" id="{2BAB256A-06D3-4DBA-BF91-5495EED8F6D2}"/>
              </a:ext>
            </a:extLst>
          </p:cNvPr>
          <p:cNvPicPr>
            <a:picLocks noChangeAspect="1"/>
          </p:cNvPicPr>
          <p:nvPr/>
        </p:nvPicPr>
        <p:blipFill>
          <a:blip r:embed="rId4"/>
          <a:stretch>
            <a:fillRect/>
          </a:stretch>
        </p:blipFill>
        <p:spPr>
          <a:xfrm>
            <a:off x="6966857" y="3830411"/>
            <a:ext cx="3869871" cy="2575223"/>
          </a:xfrm>
          <a:prstGeom prst="rect">
            <a:avLst/>
          </a:prstGeom>
        </p:spPr>
      </p:pic>
      <p:sp>
        <p:nvSpPr>
          <p:cNvPr id="10" name="TextBox 9">
            <a:extLst>
              <a:ext uri="{FF2B5EF4-FFF2-40B4-BE49-F238E27FC236}">
                <a16:creationId xmlns:a16="http://schemas.microsoft.com/office/drawing/2014/main" id="{32195A77-5D07-45FC-B7DD-9B3337F39CE4}"/>
              </a:ext>
            </a:extLst>
          </p:cNvPr>
          <p:cNvSpPr txBox="1"/>
          <p:nvPr/>
        </p:nvSpPr>
        <p:spPr>
          <a:xfrm>
            <a:off x="7260771" y="6424665"/>
            <a:ext cx="3575957" cy="461665"/>
          </a:xfrm>
          <a:prstGeom prst="rect">
            <a:avLst/>
          </a:prstGeom>
          <a:noFill/>
        </p:spPr>
        <p:txBody>
          <a:bodyPr wrap="square" rtlCol="0">
            <a:spAutoFit/>
          </a:bodyPr>
          <a:lstStyle/>
          <a:p>
            <a:pPr algn="ctr"/>
            <a:r>
              <a:rPr lang="en-US" sz="2400" b="1" dirty="0">
                <a:solidFill>
                  <a:srgbClr val="002060"/>
                </a:solidFill>
              </a:rPr>
              <a:t>Universal Indicator</a:t>
            </a:r>
            <a:endParaRPr lang="en-US" b="1" dirty="0">
              <a:solidFill>
                <a:srgbClr val="002060"/>
              </a:solidFill>
            </a:endParaRPr>
          </a:p>
        </p:txBody>
      </p:sp>
      <p:pic>
        <p:nvPicPr>
          <p:cNvPr id="11" name="Picture 10">
            <a:extLst>
              <a:ext uri="{FF2B5EF4-FFF2-40B4-BE49-F238E27FC236}">
                <a16:creationId xmlns:a16="http://schemas.microsoft.com/office/drawing/2014/main" id="{559E0AEA-2ACF-4E63-8E0B-F68DD141DE33}"/>
              </a:ext>
            </a:extLst>
          </p:cNvPr>
          <p:cNvPicPr>
            <a:picLocks noChangeAspect="1"/>
          </p:cNvPicPr>
          <p:nvPr/>
        </p:nvPicPr>
        <p:blipFill>
          <a:blip r:embed="rId5"/>
          <a:stretch>
            <a:fillRect/>
          </a:stretch>
        </p:blipFill>
        <p:spPr>
          <a:xfrm>
            <a:off x="219756" y="4512372"/>
            <a:ext cx="2143125" cy="2143125"/>
          </a:xfrm>
          <a:prstGeom prst="rect">
            <a:avLst/>
          </a:prstGeom>
        </p:spPr>
      </p:pic>
      <p:pic>
        <p:nvPicPr>
          <p:cNvPr id="4098" name="Picture 2" descr="Digital PH Meter with ATC | Konga Online Shopping">
            <a:extLst>
              <a:ext uri="{FF2B5EF4-FFF2-40B4-BE49-F238E27FC236}">
                <a16:creationId xmlns:a16="http://schemas.microsoft.com/office/drawing/2014/main" id="{928FDFDA-792B-47E8-926D-0207CD1916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0115" y="4214376"/>
            <a:ext cx="2441121" cy="244112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7761E311-0D54-4579-ABA2-776A2AF74FC6}"/>
              </a:ext>
            </a:extLst>
          </p:cNvPr>
          <p:cNvGrpSpPr/>
          <p:nvPr/>
        </p:nvGrpSpPr>
        <p:grpSpPr>
          <a:xfrm>
            <a:off x="1752601" y="5353101"/>
            <a:ext cx="3575957" cy="494758"/>
            <a:chOff x="1752601" y="5353101"/>
            <a:chExt cx="3575957" cy="494758"/>
          </a:xfrm>
        </p:grpSpPr>
        <p:sp>
          <p:nvSpPr>
            <p:cNvPr id="9" name="TextBox 8">
              <a:extLst>
                <a:ext uri="{FF2B5EF4-FFF2-40B4-BE49-F238E27FC236}">
                  <a16:creationId xmlns:a16="http://schemas.microsoft.com/office/drawing/2014/main" id="{2F815C9A-2026-424A-A08F-312BD6F1F4C9}"/>
                </a:ext>
              </a:extLst>
            </p:cNvPr>
            <p:cNvSpPr txBox="1"/>
            <p:nvPr/>
          </p:nvSpPr>
          <p:spPr>
            <a:xfrm>
              <a:off x="1752601" y="5353101"/>
              <a:ext cx="3575957" cy="461665"/>
            </a:xfrm>
            <a:prstGeom prst="rect">
              <a:avLst/>
            </a:prstGeom>
            <a:noFill/>
          </p:spPr>
          <p:txBody>
            <a:bodyPr wrap="square" rtlCol="0">
              <a:spAutoFit/>
            </a:bodyPr>
            <a:lstStyle/>
            <a:p>
              <a:r>
                <a:rPr lang="en-US" sz="2400" b="1" dirty="0">
                  <a:solidFill>
                    <a:srgbClr val="002060"/>
                  </a:solidFill>
                </a:rPr>
                <a:t>           - pH meter -</a:t>
              </a:r>
              <a:endParaRPr lang="en-US" b="1" dirty="0">
                <a:solidFill>
                  <a:srgbClr val="002060"/>
                </a:solidFill>
              </a:endParaRPr>
            </a:p>
          </p:txBody>
        </p:sp>
        <p:sp>
          <p:nvSpPr>
            <p:cNvPr id="2" name="Arrow: Right 1">
              <a:extLst>
                <a:ext uri="{FF2B5EF4-FFF2-40B4-BE49-F238E27FC236}">
                  <a16:creationId xmlns:a16="http://schemas.microsoft.com/office/drawing/2014/main" id="{4B302301-716C-41A6-BF3C-B5A4601B1694}"/>
                </a:ext>
              </a:extLst>
            </p:cNvPr>
            <p:cNvSpPr/>
            <p:nvPr/>
          </p:nvSpPr>
          <p:spPr>
            <a:xfrm>
              <a:off x="4049487" y="5386194"/>
              <a:ext cx="261256"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Left 2">
              <a:extLst>
                <a:ext uri="{FF2B5EF4-FFF2-40B4-BE49-F238E27FC236}">
                  <a16:creationId xmlns:a16="http://schemas.microsoft.com/office/drawing/2014/main" id="{4C0A25C2-92B3-488A-AC64-73491199650B}"/>
                </a:ext>
              </a:extLst>
            </p:cNvPr>
            <p:cNvSpPr/>
            <p:nvPr/>
          </p:nvSpPr>
          <p:spPr>
            <a:xfrm>
              <a:off x="2362881" y="5353101"/>
              <a:ext cx="345621" cy="46166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679493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96EDF-847F-4430-B02F-4023B53CF397}"/>
              </a:ext>
            </a:extLst>
          </p:cNvPr>
          <p:cNvSpPr>
            <a:spLocks noGrp="1"/>
          </p:cNvSpPr>
          <p:nvPr>
            <p:ph type="title"/>
          </p:nvPr>
        </p:nvSpPr>
        <p:spPr/>
        <p:txBody>
          <a:bodyPr/>
          <a:lstStyle/>
          <a:p>
            <a:r>
              <a:rPr lang="en-US" b="1" i="0" dirty="0">
                <a:solidFill>
                  <a:srgbClr val="000000"/>
                </a:solidFill>
                <a:effectLst/>
                <a:latin typeface="Arial" panose="020B0604020202020204" pitchFamily="34" charset="0"/>
              </a:rPr>
              <a:t>pOH</a:t>
            </a:r>
            <a:br>
              <a:rPr lang="en-US" b="1" i="0" dirty="0">
                <a:solidFill>
                  <a:srgbClr val="000000"/>
                </a:solidFill>
                <a:effectLst/>
                <a:latin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93725F07-CFC4-4904-80C2-17697C73C353}"/>
              </a:ext>
            </a:extLst>
          </p:cNvPr>
          <p:cNvSpPr>
            <a:spLocks noGrp="1"/>
          </p:cNvSpPr>
          <p:nvPr>
            <p:ph idx="1"/>
          </p:nvPr>
        </p:nvSpPr>
        <p:spPr/>
        <p:txBody>
          <a:bodyPr/>
          <a:lstStyle/>
          <a:p>
            <a:r>
              <a:rPr lang="en-US" b="1" i="0" dirty="0">
                <a:solidFill>
                  <a:srgbClr val="FF0000"/>
                </a:solidFill>
                <a:effectLst/>
                <a:latin typeface="Arial" panose="020B0604020202020204" pitchFamily="34" charset="0"/>
              </a:rPr>
              <a:t>pOH is sometimes used as a measure of the concentration of hydroxide ions, OH</a:t>
            </a:r>
            <a:r>
              <a:rPr lang="en-US" b="1" i="0" baseline="30000" dirty="0">
                <a:solidFill>
                  <a:srgbClr val="FF0000"/>
                </a:solidFill>
                <a:effectLst/>
                <a:latin typeface="Arial" panose="020B0604020202020204" pitchFamily="34" charset="0"/>
              </a:rPr>
              <a:t>−</a:t>
            </a:r>
            <a:r>
              <a:rPr lang="en-US" b="1" i="0" dirty="0">
                <a:solidFill>
                  <a:srgbClr val="FF0000"/>
                </a:solidFill>
                <a:effectLst/>
                <a:latin typeface="Arial" panose="020B0604020202020204" pitchFamily="34" charset="0"/>
              </a:rPr>
              <a:t>. </a:t>
            </a:r>
          </a:p>
          <a:p>
            <a:r>
              <a:rPr lang="en-US" b="0" i="0" dirty="0">
                <a:solidFill>
                  <a:srgbClr val="202122"/>
                </a:solidFill>
                <a:effectLst/>
                <a:latin typeface="Arial" panose="020B0604020202020204" pitchFamily="34" charset="0"/>
              </a:rPr>
              <a:t>pOH values are derived from pH measurements. The concentration of hydroxide ions in water is related to the concentration of hydrogen ions by</a:t>
            </a:r>
            <a:endParaRPr lang="en-US" dirty="0"/>
          </a:p>
        </p:txBody>
      </p:sp>
      <p:pic>
        <p:nvPicPr>
          <p:cNvPr id="5" name="Picture 4">
            <a:extLst>
              <a:ext uri="{FF2B5EF4-FFF2-40B4-BE49-F238E27FC236}">
                <a16:creationId xmlns:a16="http://schemas.microsoft.com/office/drawing/2014/main" id="{B73DDD39-71EA-462C-9480-B85E79952E0C}"/>
              </a:ext>
            </a:extLst>
          </p:cNvPr>
          <p:cNvPicPr>
            <a:picLocks noChangeAspect="1"/>
          </p:cNvPicPr>
          <p:nvPr/>
        </p:nvPicPr>
        <p:blipFill rotWithShape="1">
          <a:blip r:embed="rId2"/>
          <a:srcRect l="23839" t="47855" r="41875" b="26418"/>
          <a:stretch/>
        </p:blipFill>
        <p:spPr>
          <a:xfrm>
            <a:off x="3412672" y="4229099"/>
            <a:ext cx="4180114" cy="1763487"/>
          </a:xfrm>
          <a:prstGeom prst="rect">
            <a:avLst/>
          </a:prstGeom>
        </p:spPr>
      </p:pic>
      <p:sp>
        <p:nvSpPr>
          <p:cNvPr id="7" name="TextBox 6">
            <a:extLst>
              <a:ext uri="{FF2B5EF4-FFF2-40B4-BE49-F238E27FC236}">
                <a16:creationId xmlns:a16="http://schemas.microsoft.com/office/drawing/2014/main" id="{C17D3EC4-81C9-46E2-9198-637F6A69D80E}"/>
              </a:ext>
            </a:extLst>
          </p:cNvPr>
          <p:cNvSpPr txBox="1"/>
          <p:nvPr/>
        </p:nvSpPr>
        <p:spPr>
          <a:xfrm>
            <a:off x="1440316" y="6089185"/>
            <a:ext cx="9311367" cy="523220"/>
          </a:xfrm>
          <a:prstGeom prst="rect">
            <a:avLst/>
          </a:prstGeom>
          <a:noFill/>
        </p:spPr>
        <p:txBody>
          <a:bodyPr wrap="square">
            <a:spAutoFit/>
          </a:bodyPr>
          <a:lstStyle/>
          <a:p>
            <a:r>
              <a:rPr lang="en-US" sz="2800" b="1" i="0" dirty="0">
                <a:solidFill>
                  <a:srgbClr val="202122"/>
                </a:solidFill>
                <a:effectLst/>
                <a:latin typeface="Arial" panose="020B0604020202020204" pitchFamily="34" charset="0"/>
              </a:rPr>
              <a:t>where </a:t>
            </a:r>
            <a:r>
              <a:rPr lang="en-US" sz="2800" b="1" i="1" dirty="0">
                <a:solidFill>
                  <a:srgbClr val="202122"/>
                </a:solidFill>
                <a:effectLst/>
                <a:latin typeface="Arial" panose="020B0604020202020204" pitchFamily="34" charset="0"/>
              </a:rPr>
              <a:t>K</a:t>
            </a:r>
            <a:r>
              <a:rPr lang="en-US" sz="2800" b="1" i="0" baseline="-25000" dirty="0">
                <a:solidFill>
                  <a:srgbClr val="202122"/>
                </a:solidFill>
                <a:effectLst/>
                <a:latin typeface="Arial" panose="020B0604020202020204" pitchFamily="34" charset="0"/>
              </a:rPr>
              <a:t>W</a:t>
            </a:r>
            <a:r>
              <a:rPr lang="en-US" sz="2800" b="1" i="0" dirty="0">
                <a:solidFill>
                  <a:srgbClr val="202122"/>
                </a:solidFill>
                <a:effectLst/>
                <a:latin typeface="Arial" panose="020B0604020202020204" pitchFamily="34" charset="0"/>
              </a:rPr>
              <a:t> is the </a:t>
            </a:r>
            <a:r>
              <a:rPr lang="en-US" sz="2800" b="1" i="0" u="none" strike="noStrike" dirty="0">
                <a:solidFill>
                  <a:srgbClr val="0645AD"/>
                </a:solidFill>
                <a:effectLst/>
                <a:latin typeface="Arial" panose="020B0604020202020204" pitchFamily="34" charset="0"/>
              </a:rPr>
              <a:t>self-ionization</a:t>
            </a:r>
            <a:r>
              <a:rPr lang="en-US" sz="2800" b="1" i="0" dirty="0">
                <a:solidFill>
                  <a:srgbClr val="202122"/>
                </a:solidFill>
                <a:effectLst/>
                <a:latin typeface="Arial" panose="020B0604020202020204" pitchFamily="34" charset="0"/>
              </a:rPr>
              <a:t> constant of water. </a:t>
            </a:r>
            <a:endParaRPr lang="en-US" sz="2800" b="1" dirty="0"/>
          </a:p>
        </p:txBody>
      </p:sp>
    </p:spTree>
    <p:extLst>
      <p:ext uri="{BB962C8B-B14F-4D97-AF65-F5344CB8AC3E}">
        <p14:creationId xmlns:p14="http://schemas.microsoft.com/office/powerpoint/2010/main" val="3509168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C3DDF2-2122-4D06-B151-F4BB081C9DBC}"/>
              </a:ext>
            </a:extLst>
          </p:cNvPr>
          <p:cNvSpPr>
            <a:spLocks noGrp="1"/>
          </p:cNvSpPr>
          <p:nvPr>
            <p:ph idx="1"/>
          </p:nvPr>
        </p:nvSpPr>
        <p:spPr>
          <a:xfrm>
            <a:off x="176893" y="3788228"/>
            <a:ext cx="11838213" cy="3053443"/>
          </a:xfrm>
        </p:spPr>
        <p:txBody>
          <a:bodyPr>
            <a:normAutofit/>
          </a:bodyPr>
          <a:lstStyle/>
          <a:p>
            <a:pPr algn="just"/>
            <a:r>
              <a:rPr lang="en-US" sz="3200" b="1" i="0" dirty="0">
                <a:solidFill>
                  <a:srgbClr val="202122"/>
                </a:solidFill>
                <a:effectLst/>
                <a:latin typeface="Arial" panose="020B0604020202020204" pitchFamily="34" charset="0"/>
              </a:rPr>
              <a:t>So, at room temperature, pOH ≈ 14 − </a:t>
            </a:r>
            <a:r>
              <a:rPr lang="en-US" sz="3200" b="1" i="0" dirty="0" err="1">
                <a:solidFill>
                  <a:srgbClr val="202122"/>
                </a:solidFill>
                <a:effectLst/>
                <a:latin typeface="Arial" panose="020B0604020202020204" pitchFamily="34" charset="0"/>
              </a:rPr>
              <a:t>pH.</a:t>
            </a:r>
            <a:r>
              <a:rPr lang="en-US" sz="3200" b="1" i="0" dirty="0">
                <a:solidFill>
                  <a:srgbClr val="202122"/>
                </a:solidFill>
                <a:effectLst/>
                <a:latin typeface="Arial" panose="020B0604020202020204" pitchFamily="34" charset="0"/>
              </a:rPr>
              <a:t> </a:t>
            </a:r>
          </a:p>
          <a:p>
            <a:pPr algn="just"/>
            <a:endParaRPr lang="en-US" sz="3200" b="1" dirty="0">
              <a:solidFill>
                <a:srgbClr val="202122"/>
              </a:solidFill>
              <a:latin typeface="Arial" panose="020B0604020202020204" pitchFamily="34" charset="0"/>
            </a:endParaRPr>
          </a:p>
          <a:p>
            <a:pPr algn="just"/>
            <a:r>
              <a:rPr lang="en-US" sz="3200" b="1" i="0" dirty="0">
                <a:solidFill>
                  <a:srgbClr val="202122"/>
                </a:solidFill>
                <a:effectLst/>
                <a:latin typeface="Arial" panose="020B0604020202020204" pitchFamily="34" charset="0"/>
              </a:rPr>
              <a:t>However this relationship is not strictly valid in other circumstances, such as in measurements of </a:t>
            </a:r>
            <a:r>
              <a:rPr lang="en-US" sz="3200" b="1" i="0" dirty="0">
                <a:solidFill>
                  <a:srgbClr val="FF0000"/>
                </a:solidFill>
                <a:effectLst/>
                <a:latin typeface="Arial" panose="020B0604020202020204" pitchFamily="34" charset="0"/>
              </a:rPr>
              <a:t>soil alkalinity.</a:t>
            </a:r>
            <a:endParaRPr lang="en-US" sz="3200" b="1" dirty="0">
              <a:solidFill>
                <a:srgbClr val="FF0000"/>
              </a:solidFill>
            </a:endParaRPr>
          </a:p>
        </p:txBody>
      </p:sp>
      <p:pic>
        <p:nvPicPr>
          <p:cNvPr id="7" name="Picture 6">
            <a:extLst>
              <a:ext uri="{FF2B5EF4-FFF2-40B4-BE49-F238E27FC236}">
                <a16:creationId xmlns:a16="http://schemas.microsoft.com/office/drawing/2014/main" id="{69D7C6DF-EF62-44D9-8094-EEDD64D05183}"/>
              </a:ext>
            </a:extLst>
          </p:cNvPr>
          <p:cNvPicPr>
            <a:picLocks noChangeAspect="1"/>
          </p:cNvPicPr>
          <p:nvPr/>
        </p:nvPicPr>
        <p:blipFill rotWithShape="1">
          <a:blip r:embed="rId2"/>
          <a:srcRect l="18081" t="50000" r="37991" b="29990"/>
          <a:stretch/>
        </p:blipFill>
        <p:spPr>
          <a:xfrm>
            <a:off x="2503714" y="1750035"/>
            <a:ext cx="5355772" cy="1371600"/>
          </a:xfrm>
          <a:prstGeom prst="rect">
            <a:avLst/>
          </a:prstGeom>
        </p:spPr>
      </p:pic>
      <p:sp>
        <p:nvSpPr>
          <p:cNvPr id="8" name="TextBox 7">
            <a:extLst>
              <a:ext uri="{FF2B5EF4-FFF2-40B4-BE49-F238E27FC236}">
                <a16:creationId xmlns:a16="http://schemas.microsoft.com/office/drawing/2014/main" id="{51E56C7E-E37F-4EAA-AAD8-64B63F61E27F}"/>
              </a:ext>
            </a:extLst>
          </p:cNvPr>
          <p:cNvSpPr txBox="1"/>
          <p:nvPr/>
        </p:nvSpPr>
        <p:spPr>
          <a:xfrm>
            <a:off x="1061357" y="375557"/>
            <a:ext cx="7919357" cy="707886"/>
          </a:xfrm>
          <a:prstGeom prst="rect">
            <a:avLst/>
          </a:prstGeom>
          <a:noFill/>
        </p:spPr>
        <p:txBody>
          <a:bodyPr wrap="square" rtlCol="0">
            <a:spAutoFit/>
          </a:bodyPr>
          <a:lstStyle/>
          <a:p>
            <a:r>
              <a:rPr lang="en-US" sz="4000" b="1" i="0" dirty="0">
                <a:solidFill>
                  <a:srgbClr val="202122"/>
                </a:solidFill>
                <a:effectLst/>
                <a:latin typeface="Arial" panose="020B0604020202020204" pitchFamily="34" charset="0"/>
              </a:rPr>
              <a:t>Taking </a:t>
            </a:r>
            <a:r>
              <a:rPr lang="en-US" sz="4000" b="1" i="0" u="none" strike="noStrike" dirty="0">
                <a:solidFill>
                  <a:srgbClr val="0645AD"/>
                </a:solidFill>
                <a:effectLst/>
                <a:latin typeface="Arial" panose="020B0604020202020204" pitchFamily="34" charset="0"/>
              </a:rPr>
              <a:t>logarithms</a:t>
            </a:r>
            <a:endParaRPr lang="en-US" sz="4000" b="1" dirty="0"/>
          </a:p>
        </p:txBody>
      </p:sp>
    </p:spTree>
    <p:extLst>
      <p:ext uri="{BB962C8B-B14F-4D97-AF65-F5344CB8AC3E}">
        <p14:creationId xmlns:p14="http://schemas.microsoft.com/office/powerpoint/2010/main" val="3255451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9E5DD-8FE4-420A-91F4-E1428F3650AB}"/>
              </a:ext>
            </a:extLst>
          </p:cNvPr>
          <p:cNvSpPr>
            <a:spLocks noGrp="1"/>
          </p:cNvSpPr>
          <p:nvPr>
            <p:ph type="title"/>
          </p:nvPr>
        </p:nvSpPr>
        <p:spPr/>
        <p:txBody>
          <a:bodyPr/>
          <a:lstStyle/>
          <a:p>
            <a:r>
              <a:rPr lang="en-US" b="1" i="0" dirty="0">
                <a:solidFill>
                  <a:srgbClr val="202122"/>
                </a:solidFill>
                <a:effectLst/>
                <a:latin typeface="Arial" panose="020B0604020202020204" pitchFamily="34" charset="0"/>
              </a:rPr>
              <a:t>Neutrality</a:t>
            </a:r>
            <a:endParaRPr lang="en-US" b="1" dirty="0"/>
          </a:p>
        </p:txBody>
      </p:sp>
      <p:sp>
        <p:nvSpPr>
          <p:cNvPr id="3" name="Content Placeholder 2">
            <a:extLst>
              <a:ext uri="{FF2B5EF4-FFF2-40B4-BE49-F238E27FC236}">
                <a16:creationId xmlns:a16="http://schemas.microsoft.com/office/drawing/2014/main" id="{BFB04949-E2AC-4702-B678-5EC57731CC45}"/>
              </a:ext>
            </a:extLst>
          </p:cNvPr>
          <p:cNvSpPr>
            <a:spLocks noGrp="1"/>
          </p:cNvSpPr>
          <p:nvPr>
            <p:ph idx="1"/>
          </p:nvPr>
        </p:nvSpPr>
        <p:spPr/>
        <p:txBody>
          <a:bodyPr>
            <a:normAutofit/>
          </a:bodyPr>
          <a:lstStyle/>
          <a:p>
            <a:r>
              <a:rPr lang="en-US" sz="4800" b="0" i="0" dirty="0">
                <a:solidFill>
                  <a:srgbClr val="202122"/>
                </a:solidFill>
                <a:effectLst/>
                <a:latin typeface="Arial" panose="020B0604020202020204" pitchFamily="34" charset="0"/>
              </a:rPr>
              <a:t>Neutrality is defined as the condition where [H</a:t>
            </a:r>
            <a:r>
              <a:rPr lang="en-US" sz="4800" b="0" i="0" baseline="30000" dirty="0">
                <a:solidFill>
                  <a:srgbClr val="202122"/>
                </a:solidFill>
                <a:effectLst/>
                <a:latin typeface="Arial" panose="020B0604020202020204" pitchFamily="34" charset="0"/>
              </a:rPr>
              <a:t>+</a:t>
            </a:r>
            <a:r>
              <a:rPr lang="en-US" sz="4800" b="0" i="0" dirty="0">
                <a:solidFill>
                  <a:srgbClr val="202122"/>
                </a:solidFill>
                <a:effectLst/>
                <a:latin typeface="Arial" panose="020B0604020202020204" pitchFamily="34" charset="0"/>
              </a:rPr>
              <a:t>] = [OH</a:t>
            </a:r>
            <a:r>
              <a:rPr lang="en-US" sz="4800" b="0" i="0" baseline="30000" dirty="0">
                <a:solidFill>
                  <a:srgbClr val="202122"/>
                </a:solidFill>
                <a:effectLst/>
                <a:latin typeface="Arial" panose="020B0604020202020204" pitchFamily="34" charset="0"/>
              </a:rPr>
              <a:t>−</a:t>
            </a:r>
            <a:r>
              <a:rPr lang="en-US" sz="4800" b="0" i="0" dirty="0">
                <a:solidFill>
                  <a:srgbClr val="202122"/>
                </a:solidFill>
                <a:effectLst/>
                <a:latin typeface="Arial" panose="020B0604020202020204" pitchFamily="34" charset="0"/>
              </a:rPr>
              <a:t>] (or the activities are equal)</a:t>
            </a:r>
            <a:endParaRPr lang="en-US" sz="4800" dirty="0"/>
          </a:p>
        </p:txBody>
      </p:sp>
    </p:spTree>
    <p:extLst>
      <p:ext uri="{BB962C8B-B14F-4D97-AF65-F5344CB8AC3E}">
        <p14:creationId xmlns:p14="http://schemas.microsoft.com/office/powerpoint/2010/main" val="36376205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B9629-1A81-4EE8-AB9F-67B47B50958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D2C15CA-42EF-4E5A-B112-CA45C7861C11}"/>
              </a:ext>
            </a:extLst>
          </p:cNvPr>
          <p:cNvSpPr>
            <a:spLocks noGrp="1"/>
          </p:cNvSpPr>
          <p:nvPr>
            <p:ph idx="1"/>
          </p:nvPr>
        </p:nvSpPr>
        <p:spPr>
          <a:xfrm>
            <a:off x="838200" y="1825625"/>
            <a:ext cx="10515600" cy="4667250"/>
          </a:xfrm>
        </p:spPr>
        <p:txBody>
          <a:bodyPr>
            <a:normAutofit lnSpcReduction="10000"/>
          </a:bodyPr>
          <a:lstStyle/>
          <a:p>
            <a:r>
              <a:rPr lang="en-US" b="0" i="0" dirty="0">
                <a:solidFill>
                  <a:srgbClr val="202122"/>
                </a:solidFill>
                <a:effectLst/>
                <a:latin typeface="Arial" panose="020B0604020202020204" pitchFamily="34" charset="0"/>
              </a:rPr>
              <a:t>Since </a:t>
            </a:r>
            <a:r>
              <a:rPr lang="en-US" b="1" i="0" u="none" strike="noStrike" dirty="0">
                <a:solidFill>
                  <a:srgbClr val="FF0000"/>
                </a:solidFill>
                <a:effectLst/>
                <a:latin typeface="Arial" panose="020B0604020202020204" pitchFamily="34" charset="0"/>
              </a:rPr>
              <a:t>self-ionization of water</a:t>
            </a:r>
            <a:r>
              <a:rPr lang="en-US" b="1" i="0" dirty="0">
                <a:solidFill>
                  <a:srgbClr val="FF0000"/>
                </a:solidFill>
                <a:effectLst/>
                <a:latin typeface="Arial" panose="020B0604020202020204" pitchFamily="34" charset="0"/>
              </a:rPr>
              <a:t> </a:t>
            </a:r>
            <a:r>
              <a:rPr lang="en-US" b="0" i="0" dirty="0">
                <a:solidFill>
                  <a:srgbClr val="202122"/>
                </a:solidFill>
                <a:effectLst/>
                <a:latin typeface="Arial" panose="020B0604020202020204" pitchFamily="34" charset="0"/>
              </a:rPr>
              <a:t>holds,</a:t>
            </a:r>
          </a:p>
          <a:p>
            <a:endParaRPr lang="en-US" dirty="0">
              <a:solidFill>
                <a:srgbClr val="202122"/>
              </a:solidFill>
              <a:latin typeface="Arial" panose="020B0604020202020204" pitchFamily="34" charset="0"/>
            </a:endParaRPr>
          </a:p>
          <a:p>
            <a:r>
              <a:rPr lang="en-US" b="0" i="0" dirty="0">
                <a:solidFill>
                  <a:srgbClr val="202122"/>
                </a:solidFill>
                <a:effectLst/>
                <a:latin typeface="Arial" panose="020B0604020202020204" pitchFamily="34" charset="0"/>
              </a:rPr>
              <a:t> the product of these concentration [H</a:t>
            </a:r>
            <a:r>
              <a:rPr lang="en-US" b="0" i="0" baseline="30000" dirty="0">
                <a:solidFill>
                  <a:srgbClr val="202122"/>
                </a:solidFill>
                <a:effectLst/>
                <a:latin typeface="Arial" panose="020B0604020202020204" pitchFamily="34" charset="0"/>
              </a:rPr>
              <a:t>+</a:t>
            </a:r>
            <a:r>
              <a:rPr lang="en-US" b="0" i="0" dirty="0">
                <a:solidFill>
                  <a:srgbClr val="202122"/>
                </a:solidFill>
                <a:effectLst/>
                <a:latin typeface="Arial" panose="020B0604020202020204" pitchFamily="34" charset="0"/>
              </a:rPr>
              <a:t>]×[OH</a:t>
            </a:r>
            <a:r>
              <a:rPr lang="en-US" b="0" i="0" baseline="30000" dirty="0">
                <a:solidFill>
                  <a:srgbClr val="202122"/>
                </a:solidFill>
                <a:effectLst/>
                <a:latin typeface="Arial" panose="020B0604020202020204" pitchFamily="34" charset="0"/>
              </a:rPr>
              <a:t>−</a:t>
            </a:r>
            <a:r>
              <a:rPr lang="en-US" b="0" i="0" dirty="0">
                <a:solidFill>
                  <a:srgbClr val="202122"/>
                </a:solidFill>
                <a:effectLst/>
                <a:latin typeface="Arial" panose="020B0604020202020204" pitchFamily="34" charset="0"/>
              </a:rPr>
              <a:t>] = K</a:t>
            </a:r>
            <a:r>
              <a:rPr lang="en-US" b="0" i="0" baseline="-25000" dirty="0">
                <a:solidFill>
                  <a:srgbClr val="202122"/>
                </a:solidFill>
                <a:effectLst/>
                <a:latin typeface="Arial" panose="020B0604020202020204" pitchFamily="34" charset="0"/>
              </a:rPr>
              <a:t>w</a:t>
            </a:r>
            <a:r>
              <a:rPr lang="en-US" b="0" i="0" dirty="0">
                <a:solidFill>
                  <a:srgbClr val="202122"/>
                </a:solidFill>
                <a:effectLst/>
                <a:latin typeface="Arial" panose="020B0604020202020204" pitchFamily="34" charset="0"/>
              </a:rPr>
              <a:t>, it can be seen that at neutrality </a:t>
            </a:r>
          </a:p>
          <a:p>
            <a:endParaRPr lang="en-US" dirty="0">
              <a:solidFill>
                <a:srgbClr val="202122"/>
              </a:solidFill>
              <a:latin typeface="Arial" panose="020B0604020202020204" pitchFamily="34" charset="0"/>
            </a:endParaRPr>
          </a:p>
          <a:p>
            <a:pPr marL="0" indent="0">
              <a:buNone/>
            </a:pPr>
            <a:r>
              <a:rPr lang="en-US" b="0" i="0" dirty="0">
                <a:solidFill>
                  <a:srgbClr val="202122"/>
                </a:solidFill>
                <a:effectLst/>
                <a:latin typeface="Arial" panose="020B0604020202020204" pitchFamily="34" charset="0"/>
              </a:rPr>
              <a:t>		Therefore, [H</a:t>
            </a:r>
            <a:r>
              <a:rPr lang="en-US" b="0" i="0" baseline="30000" dirty="0">
                <a:solidFill>
                  <a:srgbClr val="202122"/>
                </a:solidFill>
                <a:effectLst/>
                <a:latin typeface="Arial" panose="020B0604020202020204" pitchFamily="34" charset="0"/>
              </a:rPr>
              <a:t>+</a:t>
            </a:r>
            <a:r>
              <a:rPr lang="en-US" b="0" i="0" dirty="0">
                <a:solidFill>
                  <a:srgbClr val="202122"/>
                </a:solidFill>
                <a:effectLst/>
                <a:latin typeface="Arial" panose="020B0604020202020204" pitchFamily="34" charset="0"/>
              </a:rPr>
              <a:t>] = [OH</a:t>
            </a:r>
            <a:r>
              <a:rPr lang="en-US" b="0" i="0" baseline="30000" dirty="0">
                <a:solidFill>
                  <a:srgbClr val="202122"/>
                </a:solidFill>
                <a:effectLst/>
                <a:latin typeface="Arial" panose="020B0604020202020204" pitchFamily="34" charset="0"/>
              </a:rPr>
              <a:t>−</a:t>
            </a:r>
            <a:r>
              <a:rPr lang="en-US" b="0" i="0" dirty="0">
                <a:solidFill>
                  <a:srgbClr val="202122"/>
                </a:solidFill>
                <a:effectLst/>
                <a:latin typeface="Arial" panose="020B0604020202020204" pitchFamily="34" charset="0"/>
              </a:rPr>
              <a:t>] = √K</a:t>
            </a:r>
            <a:r>
              <a:rPr lang="en-US" b="0" i="0" baseline="-25000" dirty="0">
                <a:solidFill>
                  <a:srgbClr val="202122"/>
                </a:solidFill>
                <a:effectLst/>
                <a:latin typeface="Arial" panose="020B0604020202020204" pitchFamily="34" charset="0"/>
              </a:rPr>
              <a:t>w</a:t>
            </a:r>
            <a:r>
              <a:rPr lang="en-US" b="0" i="0" dirty="0">
                <a:solidFill>
                  <a:srgbClr val="202122"/>
                </a:solidFill>
                <a:effectLst/>
                <a:latin typeface="Arial" panose="020B0604020202020204" pitchFamily="34" charset="0"/>
              </a:rPr>
              <a:t>, or</a:t>
            </a:r>
          </a:p>
          <a:p>
            <a:pPr marL="0" indent="0">
              <a:buNone/>
            </a:pPr>
            <a:r>
              <a:rPr lang="en-US" dirty="0">
                <a:solidFill>
                  <a:srgbClr val="202122"/>
                </a:solidFill>
                <a:latin typeface="Arial" panose="020B0604020202020204" pitchFamily="34" charset="0"/>
              </a:rPr>
              <a:t>			</a:t>
            </a:r>
            <a:r>
              <a:rPr lang="en-US" b="0" i="0" dirty="0">
                <a:solidFill>
                  <a:srgbClr val="202122"/>
                </a:solidFill>
                <a:effectLst/>
                <a:latin typeface="Arial" panose="020B0604020202020204" pitchFamily="34" charset="0"/>
              </a:rPr>
              <a:t>pH = </a:t>
            </a:r>
            <a:r>
              <a:rPr lang="en-US" b="0" i="0" dirty="0" err="1">
                <a:solidFill>
                  <a:srgbClr val="202122"/>
                </a:solidFill>
                <a:effectLst/>
                <a:latin typeface="Arial" panose="020B0604020202020204" pitchFamily="34" charset="0"/>
              </a:rPr>
              <a:t>pK</a:t>
            </a:r>
            <a:r>
              <a:rPr lang="en-US" b="0" i="0" baseline="-25000" dirty="0" err="1">
                <a:solidFill>
                  <a:srgbClr val="202122"/>
                </a:solidFill>
                <a:effectLst/>
                <a:latin typeface="Arial" panose="020B0604020202020204" pitchFamily="34" charset="0"/>
              </a:rPr>
              <a:t>w</a:t>
            </a:r>
            <a:r>
              <a:rPr lang="en-US" b="0" i="0" dirty="0">
                <a:solidFill>
                  <a:srgbClr val="202122"/>
                </a:solidFill>
                <a:effectLst/>
                <a:latin typeface="Arial" panose="020B0604020202020204" pitchFamily="34" charset="0"/>
              </a:rPr>
              <a:t>/2. </a:t>
            </a:r>
            <a:r>
              <a:rPr lang="en-US" b="0" i="0" dirty="0" err="1">
                <a:solidFill>
                  <a:srgbClr val="202122"/>
                </a:solidFill>
                <a:effectLst/>
                <a:latin typeface="Arial" panose="020B0604020202020204" pitchFamily="34" charset="0"/>
              </a:rPr>
              <a:t>pK</a:t>
            </a:r>
            <a:r>
              <a:rPr lang="en-US" b="0" i="0" baseline="-25000" dirty="0" err="1">
                <a:solidFill>
                  <a:srgbClr val="202122"/>
                </a:solidFill>
                <a:effectLst/>
                <a:latin typeface="Arial" panose="020B0604020202020204" pitchFamily="34" charset="0"/>
              </a:rPr>
              <a:t>w</a:t>
            </a:r>
            <a:r>
              <a:rPr lang="en-US" b="0" i="0" dirty="0">
                <a:solidFill>
                  <a:srgbClr val="202122"/>
                </a:solidFill>
                <a:effectLst/>
                <a:latin typeface="Arial" panose="020B0604020202020204" pitchFamily="34" charset="0"/>
              </a:rPr>
              <a:t> is approximately 14 </a:t>
            </a:r>
          </a:p>
          <a:p>
            <a:pPr marL="0" indent="0">
              <a:buNone/>
            </a:pPr>
            <a:endParaRPr lang="en-US" b="0" i="0" dirty="0">
              <a:solidFill>
                <a:srgbClr val="202122"/>
              </a:solidFill>
              <a:effectLst/>
              <a:latin typeface="Arial" panose="020B0604020202020204" pitchFamily="34" charset="0"/>
            </a:endParaRPr>
          </a:p>
          <a:p>
            <a:pPr marL="0" indent="0">
              <a:buNone/>
            </a:pPr>
            <a:r>
              <a:rPr lang="en-US" b="0" i="0" dirty="0">
                <a:solidFill>
                  <a:srgbClr val="202122"/>
                </a:solidFill>
                <a:effectLst/>
                <a:latin typeface="Arial" panose="020B0604020202020204" pitchFamily="34" charset="0"/>
              </a:rPr>
              <a:t>but depends on ionic strength and temperature, and so the pH of neutrality does also</a:t>
            </a:r>
            <a:endParaRPr lang="en-US" dirty="0"/>
          </a:p>
        </p:txBody>
      </p:sp>
    </p:spTree>
    <p:extLst>
      <p:ext uri="{BB962C8B-B14F-4D97-AF65-F5344CB8AC3E}">
        <p14:creationId xmlns:p14="http://schemas.microsoft.com/office/powerpoint/2010/main" val="3971870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3B402-19EE-49CD-9563-ED198EE1E01D}"/>
              </a:ext>
            </a:extLst>
          </p:cNvPr>
          <p:cNvSpPr>
            <a:spLocks noGrp="1"/>
          </p:cNvSpPr>
          <p:nvPr>
            <p:ph type="title"/>
          </p:nvPr>
        </p:nvSpPr>
        <p:spPr/>
        <p:txBody>
          <a:bodyPr/>
          <a:lstStyle/>
          <a:p>
            <a:r>
              <a:rPr lang="en-US" sz="4400" b="1" dirty="0"/>
              <a:t>Dissociation of Ionic Solids (&amp; Compounds)</a:t>
            </a:r>
            <a:endParaRPr lang="en-US" dirty="0"/>
          </a:p>
        </p:txBody>
      </p:sp>
      <p:sp>
        <p:nvSpPr>
          <p:cNvPr id="3" name="Content Placeholder 2">
            <a:extLst>
              <a:ext uri="{FF2B5EF4-FFF2-40B4-BE49-F238E27FC236}">
                <a16:creationId xmlns:a16="http://schemas.microsoft.com/office/drawing/2014/main" id="{2158825D-B8FB-4829-96E8-AA744521DDF1}"/>
              </a:ext>
            </a:extLst>
          </p:cNvPr>
          <p:cNvSpPr>
            <a:spLocks noGrp="1"/>
          </p:cNvSpPr>
          <p:nvPr>
            <p:ph idx="1"/>
          </p:nvPr>
        </p:nvSpPr>
        <p:spPr/>
        <p:txBody>
          <a:bodyPr/>
          <a:lstStyle/>
          <a:p>
            <a:r>
              <a:rPr lang="en-US" b="1" i="0" dirty="0">
                <a:solidFill>
                  <a:srgbClr val="202122"/>
                </a:solidFill>
                <a:effectLst/>
                <a:latin typeface="Arial" panose="020B0604020202020204" pitchFamily="34" charset="0"/>
              </a:rPr>
              <a:t>Dissociation</a:t>
            </a:r>
            <a:r>
              <a:rPr lang="en-US" b="0" i="0" dirty="0">
                <a:solidFill>
                  <a:srgbClr val="202122"/>
                </a:solidFill>
                <a:effectLst/>
                <a:latin typeface="Arial" panose="020B0604020202020204" pitchFamily="34" charset="0"/>
              </a:rPr>
              <a:t> </a:t>
            </a:r>
            <a:r>
              <a:rPr lang="en-US" b="0" i="0" dirty="0">
                <a:solidFill>
                  <a:srgbClr val="7030A0"/>
                </a:solidFill>
                <a:effectLst/>
                <a:latin typeface="Arial" panose="020B0604020202020204" pitchFamily="34" charset="0"/>
              </a:rPr>
              <a:t>in </a:t>
            </a:r>
            <a:r>
              <a:rPr lang="en-US" b="0" i="0" u="none" strike="noStrike" dirty="0">
                <a:solidFill>
                  <a:srgbClr val="7030A0"/>
                </a:solidFill>
                <a:effectLst/>
                <a:latin typeface="Arial" panose="020B0604020202020204" pitchFamily="34" charset="0"/>
              </a:rPr>
              <a:t>chemistry</a:t>
            </a:r>
            <a:r>
              <a:rPr lang="en-US" b="0" i="0" dirty="0">
                <a:solidFill>
                  <a:srgbClr val="7030A0"/>
                </a:solidFill>
                <a:effectLst/>
                <a:latin typeface="Arial" panose="020B0604020202020204" pitchFamily="34" charset="0"/>
              </a:rPr>
              <a:t> is a general process in which molecules (or ionic compounds such as </a:t>
            </a:r>
            <a:r>
              <a:rPr lang="en-US" b="0" i="0" u="none" strike="noStrike" dirty="0">
                <a:solidFill>
                  <a:srgbClr val="7030A0"/>
                </a:solidFill>
                <a:effectLst/>
                <a:latin typeface="Arial" panose="020B0604020202020204" pitchFamily="34" charset="0"/>
              </a:rPr>
              <a:t>salts</a:t>
            </a:r>
            <a:r>
              <a:rPr lang="en-US" b="0" i="0" dirty="0">
                <a:solidFill>
                  <a:srgbClr val="7030A0"/>
                </a:solidFill>
                <a:effectLst/>
                <a:latin typeface="Arial" panose="020B0604020202020204" pitchFamily="34" charset="0"/>
              </a:rPr>
              <a:t>, or </a:t>
            </a:r>
            <a:r>
              <a:rPr lang="en-US" b="0" i="0" u="none" strike="noStrike" dirty="0">
                <a:solidFill>
                  <a:srgbClr val="7030A0"/>
                </a:solidFill>
                <a:effectLst/>
                <a:latin typeface="Arial" panose="020B0604020202020204" pitchFamily="34" charset="0"/>
              </a:rPr>
              <a:t>complexes</a:t>
            </a:r>
            <a:r>
              <a:rPr lang="en-US" b="0" i="0" dirty="0">
                <a:solidFill>
                  <a:srgbClr val="7030A0"/>
                </a:solidFill>
                <a:effectLst/>
                <a:latin typeface="Arial" panose="020B0604020202020204" pitchFamily="34" charset="0"/>
              </a:rPr>
              <a:t>) separate or split into smaller particles such as atoms, ions, or </a:t>
            </a:r>
            <a:r>
              <a:rPr lang="en-US" b="0" i="0" u="none" strike="noStrike" dirty="0">
                <a:solidFill>
                  <a:srgbClr val="7030A0"/>
                </a:solidFill>
                <a:effectLst/>
                <a:latin typeface="Arial" panose="020B0604020202020204" pitchFamily="34" charset="0"/>
              </a:rPr>
              <a:t>radicals</a:t>
            </a:r>
            <a:r>
              <a:rPr lang="en-US" b="0" i="0" dirty="0">
                <a:solidFill>
                  <a:srgbClr val="7030A0"/>
                </a:solidFill>
                <a:effectLst/>
                <a:latin typeface="Arial" panose="020B0604020202020204" pitchFamily="34" charset="0"/>
              </a:rPr>
              <a:t>, usually in a reversible manner.</a:t>
            </a:r>
            <a:endParaRPr lang="en-US" dirty="0">
              <a:solidFill>
                <a:srgbClr val="7030A0"/>
              </a:solidFill>
            </a:endParaRPr>
          </a:p>
        </p:txBody>
      </p:sp>
      <p:pic>
        <p:nvPicPr>
          <p:cNvPr id="5" name="Picture 4">
            <a:extLst>
              <a:ext uri="{FF2B5EF4-FFF2-40B4-BE49-F238E27FC236}">
                <a16:creationId xmlns:a16="http://schemas.microsoft.com/office/drawing/2014/main" id="{94F62C13-9C1D-4EC0-80AF-21967595916C}"/>
              </a:ext>
            </a:extLst>
          </p:cNvPr>
          <p:cNvPicPr>
            <a:picLocks noChangeAspect="1"/>
          </p:cNvPicPr>
          <p:nvPr/>
        </p:nvPicPr>
        <p:blipFill rotWithShape="1">
          <a:blip r:embed="rId2"/>
          <a:srcRect l="13795" t="51667" r="13750" b="33802"/>
          <a:stretch/>
        </p:blipFill>
        <p:spPr>
          <a:xfrm>
            <a:off x="1534885" y="3543300"/>
            <a:ext cx="8833757" cy="996043"/>
          </a:xfrm>
          <a:prstGeom prst="rect">
            <a:avLst/>
          </a:prstGeom>
        </p:spPr>
      </p:pic>
      <p:pic>
        <p:nvPicPr>
          <p:cNvPr id="7" name="Picture 6">
            <a:extLst>
              <a:ext uri="{FF2B5EF4-FFF2-40B4-BE49-F238E27FC236}">
                <a16:creationId xmlns:a16="http://schemas.microsoft.com/office/drawing/2014/main" id="{E58C0D1F-3204-4835-AD9D-BC51A6904923}"/>
              </a:ext>
            </a:extLst>
          </p:cNvPr>
          <p:cNvPicPr>
            <a:picLocks noChangeAspect="1"/>
          </p:cNvPicPr>
          <p:nvPr/>
        </p:nvPicPr>
        <p:blipFill rotWithShape="1">
          <a:blip r:embed="rId3"/>
          <a:srcRect l="11519" t="46189" r="36919" b="33801"/>
          <a:stretch/>
        </p:blipFill>
        <p:spPr>
          <a:xfrm>
            <a:off x="2416628" y="4539343"/>
            <a:ext cx="6286501" cy="1371600"/>
          </a:xfrm>
          <a:prstGeom prst="rect">
            <a:avLst/>
          </a:prstGeom>
        </p:spPr>
      </p:pic>
    </p:spTree>
    <p:extLst>
      <p:ext uri="{BB962C8B-B14F-4D97-AF65-F5344CB8AC3E}">
        <p14:creationId xmlns:p14="http://schemas.microsoft.com/office/powerpoint/2010/main" val="25131145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CE344-0CE3-4709-84F7-7936C28D3BF9}"/>
              </a:ext>
            </a:extLst>
          </p:cNvPr>
          <p:cNvSpPr>
            <a:spLocks noGrp="1"/>
          </p:cNvSpPr>
          <p:nvPr>
            <p:ph type="title"/>
          </p:nvPr>
        </p:nvSpPr>
        <p:spPr/>
        <p:txBody>
          <a:bodyPr/>
          <a:lstStyle/>
          <a:p>
            <a:r>
              <a:rPr lang="en-US" b="1" i="0" dirty="0">
                <a:solidFill>
                  <a:srgbClr val="000000"/>
                </a:solidFill>
                <a:effectLst/>
                <a:latin typeface="Roboto"/>
              </a:rPr>
              <a:t>Dissociation in water</a:t>
            </a:r>
            <a:br>
              <a:rPr lang="en-US" b="1" i="0" dirty="0">
                <a:solidFill>
                  <a:srgbClr val="000000"/>
                </a:solidFill>
                <a:effectLst/>
                <a:latin typeface="Roboto"/>
              </a:rPr>
            </a:br>
            <a:endParaRPr lang="en-US" dirty="0"/>
          </a:p>
        </p:txBody>
      </p:sp>
      <p:sp>
        <p:nvSpPr>
          <p:cNvPr id="3" name="Content Placeholder 2">
            <a:extLst>
              <a:ext uri="{FF2B5EF4-FFF2-40B4-BE49-F238E27FC236}">
                <a16:creationId xmlns:a16="http://schemas.microsoft.com/office/drawing/2014/main" id="{6D466F7C-DE54-4C63-82F5-98EDACA27281}"/>
              </a:ext>
            </a:extLst>
          </p:cNvPr>
          <p:cNvSpPr>
            <a:spLocks noGrp="1"/>
          </p:cNvSpPr>
          <p:nvPr>
            <p:ph idx="1"/>
          </p:nvPr>
        </p:nvSpPr>
        <p:spPr/>
        <p:txBody>
          <a:bodyPr/>
          <a:lstStyle/>
          <a:p>
            <a:r>
              <a:rPr lang="en-US" b="0" i="0" dirty="0">
                <a:solidFill>
                  <a:srgbClr val="000000"/>
                </a:solidFill>
                <a:effectLst/>
                <a:latin typeface="Roboto"/>
              </a:rPr>
              <a:t>Water is a </a:t>
            </a:r>
            <a:r>
              <a:rPr lang="en-US" b="1" i="0" dirty="0">
                <a:solidFill>
                  <a:srgbClr val="000000"/>
                </a:solidFill>
                <a:effectLst/>
                <a:latin typeface="Roboto"/>
              </a:rPr>
              <a:t>polar molecule</a:t>
            </a:r>
            <a:r>
              <a:rPr lang="en-US" b="0" i="0" dirty="0">
                <a:solidFill>
                  <a:srgbClr val="000000"/>
                </a:solidFill>
                <a:effectLst/>
                <a:latin typeface="Roboto"/>
              </a:rPr>
              <a:t>. If we represent water using Lewis structures we will get the following</a:t>
            </a:r>
            <a:endParaRPr lang="en-US" dirty="0"/>
          </a:p>
        </p:txBody>
      </p:sp>
      <p:pic>
        <p:nvPicPr>
          <p:cNvPr id="5" name="Picture 4">
            <a:extLst>
              <a:ext uri="{FF2B5EF4-FFF2-40B4-BE49-F238E27FC236}">
                <a16:creationId xmlns:a16="http://schemas.microsoft.com/office/drawing/2014/main" id="{D6C879A6-DEA2-41DD-A84F-ABE525CDAA89}"/>
              </a:ext>
            </a:extLst>
          </p:cNvPr>
          <p:cNvPicPr>
            <a:picLocks noChangeAspect="1"/>
          </p:cNvPicPr>
          <p:nvPr/>
        </p:nvPicPr>
        <p:blipFill rotWithShape="1">
          <a:blip r:embed="rId2"/>
          <a:srcRect l="29598" t="22605" r="41607" b="30467"/>
          <a:stretch/>
        </p:blipFill>
        <p:spPr>
          <a:xfrm>
            <a:off x="1012372" y="3095171"/>
            <a:ext cx="3510643" cy="3216729"/>
          </a:xfrm>
          <a:prstGeom prst="rect">
            <a:avLst/>
          </a:prstGeom>
        </p:spPr>
      </p:pic>
      <p:pic>
        <p:nvPicPr>
          <p:cNvPr id="7" name="Picture 6">
            <a:extLst>
              <a:ext uri="{FF2B5EF4-FFF2-40B4-BE49-F238E27FC236}">
                <a16:creationId xmlns:a16="http://schemas.microsoft.com/office/drawing/2014/main" id="{0A2A6138-E5B4-4FE6-A43E-75D80026D1A3}"/>
              </a:ext>
            </a:extLst>
          </p:cNvPr>
          <p:cNvPicPr>
            <a:picLocks noChangeAspect="1"/>
          </p:cNvPicPr>
          <p:nvPr/>
        </p:nvPicPr>
        <p:blipFill rotWithShape="1">
          <a:blip r:embed="rId3"/>
          <a:srcRect l="29867" t="32372" r="46428" b="29514"/>
          <a:stretch/>
        </p:blipFill>
        <p:spPr>
          <a:xfrm>
            <a:off x="6096000" y="3429000"/>
            <a:ext cx="2890158" cy="2612571"/>
          </a:xfrm>
          <a:prstGeom prst="rect">
            <a:avLst/>
          </a:prstGeom>
        </p:spPr>
      </p:pic>
    </p:spTree>
    <p:extLst>
      <p:ext uri="{BB962C8B-B14F-4D97-AF65-F5344CB8AC3E}">
        <p14:creationId xmlns:p14="http://schemas.microsoft.com/office/powerpoint/2010/main" val="23256506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DE941-B771-4DCC-8D8A-2D66E63607DD}"/>
              </a:ext>
            </a:extLst>
          </p:cNvPr>
          <p:cNvSpPr>
            <a:spLocks noGrp="1"/>
          </p:cNvSpPr>
          <p:nvPr>
            <p:ph type="title"/>
          </p:nvPr>
        </p:nvSpPr>
        <p:spPr/>
        <p:txBody>
          <a:bodyPr>
            <a:normAutofit fontScale="90000"/>
          </a:bodyPr>
          <a:lstStyle/>
          <a:p>
            <a:r>
              <a:rPr lang="en-US" b="1" i="0" dirty="0">
                <a:solidFill>
                  <a:srgbClr val="000000"/>
                </a:solidFill>
                <a:effectLst/>
                <a:latin typeface="Roboto"/>
              </a:rPr>
              <a:t>Dissociation of sodium chloride in water</a:t>
            </a:r>
            <a:br>
              <a:rPr lang="en-US" b="1" i="0" dirty="0">
                <a:solidFill>
                  <a:srgbClr val="000000"/>
                </a:solidFill>
                <a:effectLst/>
                <a:latin typeface="Roboto"/>
              </a:rPr>
            </a:br>
            <a:endParaRPr lang="en-US" dirty="0"/>
          </a:p>
        </p:txBody>
      </p:sp>
      <p:sp>
        <p:nvSpPr>
          <p:cNvPr id="3" name="Content Placeholder 2">
            <a:extLst>
              <a:ext uri="{FF2B5EF4-FFF2-40B4-BE49-F238E27FC236}">
                <a16:creationId xmlns:a16="http://schemas.microsoft.com/office/drawing/2014/main" id="{B7ADEF98-7865-4972-A5D3-69EFAF474DB1}"/>
              </a:ext>
            </a:extLst>
          </p:cNvPr>
          <p:cNvSpPr>
            <a:spLocks noGrp="1"/>
          </p:cNvSpPr>
          <p:nvPr>
            <p:ph idx="1"/>
          </p:nvPr>
        </p:nvSpPr>
        <p:spPr>
          <a:xfrm>
            <a:off x="130629" y="1306286"/>
            <a:ext cx="11772899" cy="5186589"/>
          </a:xfrm>
        </p:spPr>
        <p:txBody>
          <a:bodyPr>
            <a:normAutofit fontScale="92500" lnSpcReduction="10000"/>
          </a:bodyPr>
          <a:lstStyle/>
          <a:p>
            <a:r>
              <a:rPr lang="en-US" dirty="0"/>
              <a:t>It is the polar nature of water that allows ionic compounds to dissolve in it. </a:t>
            </a:r>
          </a:p>
          <a:p>
            <a:pPr marL="0" indent="0">
              <a:buNone/>
            </a:pPr>
            <a:endParaRPr lang="en-US" dirty="0"/>
          </a:p>
          <a:p>
            <a:r>
              <a:rPr lang="en-US" dirty="0"/>
              <a:t>In the case of sodium chloride (NaCl) for example, the positive sodium ions (Na</a:t>
            </a:r>
            <a:r>
              <a:rPr lang="en-US" baseline="30000" dirty="0"/>
              <a:t>+</a:t>
            </a:r>
            <a:r>
              <a:rPr lang="en-US" dirty="0"/>
              <a:t>) are attracted to the negative pole of the water molecule, while the negative chloride ions (Cl</a:t>
            </a:r>
            <a:r>
              <a:rPr lang="en-US" baseline="30000" dirty="0"/>
              <a:t>−</a:t>
            </a:r>
            <a:r>
              <a:rPr lang="en-US" dirty="0"/>
              <a:t>) are attracted to the positive pole of the water molecule. </a:t>
            </a:r>
          </a:p>
          <a:p>
            <a:endParaRPr lang="en-US" dirty="0"/>
          </a:p>
          <a:p>
            <a:r>
              <a:rPr lang="en-US" dirty="0"/>
              <a:t>When sodium chloride is dissolved in water, the polar water molecules are able to work their way in between the individual ions in </a:t>
            </a:r>
            <a:r>
              <a:rPr lang="en-US" b="1" dirty="0"/>
              <a:t>the lattice</a:t>
            </a:r>
            <a:r>
              <a:rPr lang="en-US" dirty="0"/>
              <a:t>. </a:t>
            </a:r>
          </a:p>
          <a:p>
            <a:pPr marL="0" indent="0">
              <a:buNone/>
            </a:pPr>
            <a:endParaRPr lang="en-US" dirty="0"/>
          </a:p>
          <a:p>
            <a:r>
              <a:rPr lang="en-US" dirty="0"/>
              <a:t>The water molecules surround the negative chloride ions and positive sodium ions and pull them away into the solution. </a:t>
            </a:r>
          </a:p>
          <a:p>
            <a:pPr marL="0" indent="0">
              <a:buNone/>
            </a:pPr>
            <a:r>
              <a:rPr lang="en-US" sz="3600" b="1" dirty="0"/>
              <a:t>		This process is called dissociation</a:t>
            </a:r>
            <a:endParaRPr lang="en-US" b="1" dirty="0"/>
          </a:p>
        </p:txBody>
      </p:sp>
    </p:spTree>
    <p:extLst>
      <p:ext uri="{BB962C8B-B14F-4D97-AF65-F5344CB8AC3E}">
        <p14:creationId xmlns:p14="http://schemas.microsoft.com/office/powerpoint/2010/main" val="1780682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ED1A2A-BC3A-4EAF-B727-24ACCFC3F902}"/>
              </a:ext>
            </a:extLst>
          </p:cNvPr>
          <p:cNvPicPr>
            <a:picLocks noChangeAspect="1"/>
          </p:cNvPicPr>
          <p:nvPr/>
        </p:nvPicPr>
        <p:blipFill rotWithShape="1">
          <a:blip r:embed="rId2"/>
          <a:srcRect l="27826" t="22209" r="28479" b="19405"/>
          <a:stretch/>
        </p:blipFill>
        <p:spPr>
          <a:xfrm>
            <a:off x="844353" y="-203734"/>
            <a:ext cx="9671248" cy="7265467"/>
          </a:xfrm>
          <a:prstGeom prst="rect">
            <a:avLst/>
          </a:prstGeom>
        </p:spPr>
      </p:pic>
    </p:spTree>
    <p:extLst>
      <p:ext uri="{BB962C8B-B14F-4D97-AF65-F5344CB8AC3E}">
        <p14:creationId xmlns:p14="http://schemas.microsoft.com/office/powerpoint/2010/main" val="30564617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2653A-03E3-45B1-BB09-7BFDA0743AAD}"/>
              </a:ext>
            </a:extLst>
          </p:cNvPr>
          <p:cNvSpPr>
            <a:spLocks noGrp="1"/>
          </p:cNvSpPr>
          <p:nvPr>
            <p:ph type="title"/>
          </p:nvPr>
        </p:nvSpPr>
        <p:spPr/>
        <p:txBody>
          <a:bodyPr/>
          <a:lstStyle/>
          <a:p>
            <a:r>
              <a:rPr lang="en-US" b="0" i="1" dirty="0">
                <a:solidFill>
                  <a:srgbClr val="000000"/>
                </a:solidFill>
                <a:effectLst/>
                <a:latin typeface="Roboto"/>
              </a:rPr>
              <a:t>Sodium chloride dissolves in water</a:t>
            </a:r>
            <a:endParaRPr lang="en-US" dirty="0"/>
          </a:p>
        </p:txBody>
      </p:sp>
      <p:sp>
        <p:nvSpPr>
          <p:cNvPr id="3" name="Content Placeholder 2">
            <a:extLst>
              <a:ext uri="{FF2B5EF4-FFF2-40B4-BE49-F238E27FC236}">
                <a16:creationId xmlns:a16="http://schemas.microsoft.com/office/drawing/2014/main" id="{A04E565E-DBCC-43AC-A5EC-F933DBD0E9A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B638850-EBB1-48D2-92D0-039411A584BE}"/>
              </a:ext>
            </a:extLst>
          </p:cNvPr>
          <p:cNvPicPr>
            <a:picLocks noChangeAspect="1"/>
          </p:cNvPicPr>
          <p:nvPr/>
        </p:nvPicPr>
        <p:blipFill rotWithShape="1">
          <a:blip r:embed="rId2"/>
          <a:srcRect l="17946" t="26609" r="18036" b="21176"/>
          <a:stretch/>
        </p:blipFill>
        <p:spPr>
          <a:xfrm>
            <a:off x="1007035" y="1667669"/>
            <a:ext cx="10177929" cy="4667250"/>
          </a:xfrm>
          <a:prstGeom prst="rect">
            <a:avLst/>
          </a:prstGeom>
        </p:spPr>
      </p:pic>
    </p:spTree>
    <p:extLst>
      <p:ext uri="{BB962C8B-B14F-4D97-AF65-F5344CB8AC3E}">
        <p14:creationId xmlns:p14="http://schemas.microsoft.com/office/powerpoint/2010/main" val="34622016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A5D57-917D-4008-BD1E-6E82DFA818A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EB0446D-9EC9-4249-8901-3C87316BD9DE}"/>
              </a:ext>
            </a:extLst>
          </p:cNvPr>
          <p:cNvSpPr>
            <a:spLocks noGrp="1"/>
          </p:cNvSpPr>
          <p:nvPr>
            <p:ph idx="1"/>
          </p:nvPr>
        </p:nvSpPr>
        <p:spPr/>
        <p:txBody>
          <a:bodyPr/>
          <a:lstStyle/>
          <a:p>
            <a:endParaRPr lang="en-US"/>
          </a:p>
        </p:txBody>
      </p:sp>
      <p:grpSp>
        <p:nvGrpSpPr>
          <p:cNvPr id="9" name="Group 8">
            <a:extLst>
              <a:ext uri="{FF2B5EF4-FFF2-40B4-BE49-F238E27FC236}">
                <a16:creationId xmlns:a16="http://schemas.microsoft.com/office/drawing/2014/main" id="{77485F57-42E8-4D48-84E1-95DC1618B91A}"/>
              </a:ext>
            </a:extLst>
          </p:cNvPr>
          <p:cNvGrpSpPr/>
          <p:nvPr/>
        </p:nvGrpSpPr>
        <p:grpSpPr>
          <a:xfrm>
            <a:off x="0" y="182562"/>
            <a:ext cx="11813722" cy="6492875"/>
            <a:chOff x="0" y="182562"/>
            <a:chExt cx="11813722" cy="6492875"/>
          </a:xfrm>
        </p:grpSpPr>
        <p:grpSp>
          <p:nvGrpSpPr>
            <p:cNvPr id="8" name="Group 7">
              <a:extLst>
                <a:ext uri="{FF2B5EF4-FFF2-40B4-BE49-F238E27FC236}">
                  <a16:creationId xmlns:a16="http://schemas.microsoft.com/office/drawing/2014/main" id="{EA2A6C78-EEE7-46C5-8A1F-3EF82237664C}"/>
                </a:ext>
              </a:extLst>
            </p:cNvPr>
            <p:cNvGrpSpPr/>
            <p:nvPr/>
          </p:nvGrpSpPr>
          <p:grpSpPr>
            <a:xfrm>
              <a:off x="0" y="182562"/>
              <a:ext cx="11813722" cy="6492875"/>
              <a:chOff x="0" y="182562"/>
              <a:chExt cx="11813722" cy="6492875"/>
            </a:xfrm>
          </p:grpSpPr>
          <p:pic>
            <p:nvPicPr>
              <p:cNvPr id="5" name="Picture 4">
                <a:extLst>
                  <a:ext uri="{FF2B5EF4-FFF2-40B4-BE49-F238E27FC236}">
                    <a16:creationId xmlns:a16="http://schemas.microsoft.com/office/drawing/2014/main" id="{14E06ABB-5B95-4AE1-B61F-5ECA7FA0BA85}"/>
                  </a:ext>
                </a:extLst>
              </p:cNvPr>
              <p:cNvPicPr>
                <a:picLocks noChangeAspect="1"/>
              </p:cNvPicPr>
              <p:nvPr/>
            </p:nvPicPr>
            <p:blipFill rotWithShape="1">
              <a:blip r:embed="rId2"/>
              <a:srcRect l="10178" t="22129" r="2097" b="19271"/>
              <a:stretch/>
            </p:blipFill>
            <p:spPr>
              <a:xfrm>
                <a:off x="0" y="182562"/>
                <a:ext cx="11560630" cy="6492875"/>
              </a:xfrm>
              <a:prstGeom prst="rect">
                <a:avLst/>
              </a:prstGeom>
            </p:spPr>
          </p:pic>
          <p:sp>
            <p:nvSpPr>
              <p:cNvPr id="6" name="TextBox 5">
                <a:extLst>
                  <a:ext uri="{FF2B5EF4-FFF2-40B4-BE49-F238E27FC236}">
                    <a16:creationId xmlns:a16="http://schemas.microsoft.com/office/drawing/2014/main" id="{7E0F7160-CE6D-4E33-B4DF-6955192BA89B}"/>
                  </a:ext>
                </a:extLst>
              </p:cNvPr>
              <p:cNvSpPr txBox="1"/>
              <p:nvPr/>
            </p:nvSpPr>
            <p:spPr>
              <a:xfrm>
                <a:off x="11100708" y="5478688"/>
                <a:ext cx="713014" cy="369332"/>
              </a:xfrm>
              <a:prstGeom prst="rect">
                <a:avLst/>
              </a:prstGeom>
              <a:noFill/>
            </p:spPr>
            <p:txBody>
              <a:bodyPr wrap="square" rtlCol="0">
                <a:spAutoFit/>
              </a:bodyPr>
              <a:lstStyle/>
              <a:p>
                <a:r>
                  <a:rPr lang="en-US" b="1" dirty="0"/>
                  <a:t>form</a:t>
                </a:r>
              </a:p>
            </p:txBody>
          </p:sp>
        </p:grpSp>
        <p:sp>
          <p:nvSpPr>
            <p:cNvPr id="7" name="Rectangle 6">
              <a:extLst>
                <a:ext uri="{FF2B5EF4-FFF2-40B4-BE49-F238E27FC236}">
                  <a16:creationId xmlns:a16="http://schemas.microsoft.com/office/drawing/2014/main" id="{E65557B7-5C84-45E6-A22A-F2790F6DDE02}"/>
                </a:ext>
              </a:extLst>
            </p:cNvPr>
            <p:cNvSpPr/>
            <p:nvPr/>
          </p:nvSpPr>
          <p:spPr>
            <a:xfrm>
              <a:off x="11353800" y="4886551"/>
              <a:ext cx="370114"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188458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ACE9B-56A2-41A1-B8C5-B55A0AD6751B}"/>
              </a:ext>
            </a:extLst>
          </p:cNvPr>
          <p:cNvSpPr>
            <a:spLocks noGrp="1"/>
          </p:cNvSpPr>
          <p:nvPr>
            <p:ph type="title"/>
          </p:nvPr>
        </p:nvSpPr>
        <p:spPr>
          <a:xfrm>
            <a:off x="408180" y="242772"/>
            <a:ext cx="10515600" cy="1325563"/>
          </a:xfrm>
        </p:spPr>
        <p:txBody>
          <a:bodyPr>
            <a:normAutofit/>
          </a:bodyPr>
          <a:lstStyle/>
          <a:p>
            <a:r>
              <a:rPr lang="en-US" sz="6000" b="1" dirty="0"/>
              <a:t>For Acids , Bases &amp; Ionic Solids</a:t>
            </a:r>
          </a:p>
        </p:txBody>
      </p:sp>
      <p:sp>
        <p:nvSpPr>
          <p:cNvPr id="3" name="Content Placeholder 2">
            <a:extLst>
              <a:ext uri="{FF2B5EF4-FFF2-40B4-BE49-F238E27FC236}">
                <a16:creationId xmlns:a16="http://schemas.microsoft.com/office/drawing/2014/main" id="{FC3BD40C-3CF9-43EB-878E-AAD251234703}"/>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4FDEEE17-28F3-44A2-83B5-B18544E4385C}"/>
              </a:ext>
            </a:extLst>
          </p:cNvPr>
          <p:cNvPicPr>
            <a:picLocks noChangeAspect="1"/>
          </p:cNvPicPr>
          <p:nvPr/>
        </p:nvPicPr>
        <p:blipFill rotWithShape="1">
          <a:blip r:embed="rId2"/>
          <a:srcRect l="12054" t="29752" r="32768" b="34755"/>
          <a:stretch/>
        </p:blipFill>
        <p:spPr>
          <a:xfrm>
            <a:off x="408180" y="1568335"/>
            <a:ext cx="11375640" cy="4783479"/>
          </a:xfrm>
          <a:prstGeom prst="rect">
            <a:avLst/>
          </a:prstGeom>
        </p:spPr>
      </p:pic>
    </p:spTree>
    <p:extLst>
      <p:ext uri="{BB962C8B-B14F-4D97-AF65-F5344CB8AC3E}">
        <p14:creationId xmlns:p14="http://schemas.microsoft.com/office/powerpoint/2010/main" val="23571033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7545E-7929-4F8F-A3D0-5D657F4E4A11}"/>
              </a:ext>
            </a:extLst>
          </p:cNvPr>
          <p:cNvSpPr>
            <a:spLocks noGrp="1"/>
          </p:cNvSpPr>
          <p:nvPr>
            <p:ph type="title"/>
          </p:nvPr>
        </p:nvSpPr>
        <p:spPr/>
        <p:txBody>
          <a:bodyPr/>
          <a:lstStyle/>
          <a:p>
            <a:r>
              <a:rPr lang="en-US" b="1" dirty="0"/>
              <a:t>Calculating pH for </a:t>
            </a:r>
            <a:r>
              <a:rPr lang="en-US" sz="4400" b="1" dirty="0"/>
              <a:t>Acids , Bases &amp; Ionic Solids</a:t>
            </a:r>
            <a:endParaRPr lang="en-US" dirty="0"/>
          </a:p>
        </p:txBody>
      </p:sp>
      <p:sp>
        <p:nvSpPr>
          <p:cNvPr id="3" name="Content Placeholder 2">
            <a:extLst>
              <a:ext uri="{FF2B5EF4-FFF2-40B4-BE49-F238E27FC236}">
                <a16:creationId xmlns:a16="http://schemas.microsoft.com/office/drawing/2014/main" id="{4E1EEC34-4EE0-4675-BFC9-0F95C67E3858}"/>
              </a:ext>
            </a:extLst>
          </p:cNvPr>
          <p:cNvSpPr>
            <a:spLocks noGrp="1"/>
          </p:cNvSpPr>
          <p:nvPr>
            <p:ph idx="1"/>
          </p:nvPr>
        </p:nvSpPr>
        <p:spPr>
          <a:xfrm>
            <a:off x="212271" y="1825624"/>
            <a:ext cx="11838215" cy="4803775"/>
          </a:xfrm>
        </p:spPr>
        <p:txBody>
          <a:bodyPr>
            <a:normAutofit lnSpcReduction="10000"/>
          </a:bodyPr>
          <a:lstStyle/>
          <a:p>
            <a:r>
              <a:rPr lang="en-US" sz="3200" b="0" i="0" dirty="0">
                <a:effectLst/>
                <a:latin typeface="MJXc-TeX-main-R"/>
              </a:rPr>
              <a:t>[</a:t>
            </a:r>
            <a:r>
              <a:rPr lang="en-US" sz="3200" b="0" i="0" dirty="0">
                <a:effectLst/>
                <a:latin typeface="MJXc-TeX-math-I"/>
              </a:rPr>
              <a:t>pH</a:t>
            </a:r>
            <a:r>
              <a:rPr lang="en-US" sz="3200" b="0" i="0" dirty="0">
                <a:effectLst/>
                <a:latin typeface="MJXc-TeX-main-R"/>
              </a:rPr>
              <a:t>]</a:t>
            </a:r>
            <a:r>
              <a:rPr lang="en-US" sz="3200" b="0" i="0" dirty="0">
                <a:solidFill>
                  <a:srgbClr val="333333"/>
                </a:solidFill>
                <a:effectLst/>
                <a:latin typeface="Nunito Sans"/>
              </a:rPr>
              <a:t> or potential of Hydrogen, is measured on a scale from 0 to 14. </a:t>
            </a:r>
            <a:r>
              <a:rPr lang="en-US" sz="3200" b="1" i="0" dirty="0">
                <a:solidFill>
                  <a:srgbClr val="FF0000"/>
                </a:solidFill>
                <a:effectLst/>
                <a:latin typeface="Nunito Sans"/>
              </a:rPr>
              <a:t>0 being the most ACIDIC</a:t>
            </a:r>
            <a:r>
              <a:rPr lang="en-US" sz="3200" b="0" i="0" dirty="0">
                <a:solidFill>
                  <a:srgbClr val="FF0000"/>
                </a:solidFill>
                <a:effectLst/>
                <a:latin typeface="Nunito Sans"/>
              </a:rPr>
              <a:t>, while </a:t>
            </a:r>
            <a:r>
              <a:rPr lang="en-US" sz="3200" b="1" i="0" dirty="0">
                <a:solidFill>
                  <a:srgbClr val="7030A0"/>
                </a:solidFill>
                <a:effectLst/>
                <a:latin typeface="Nunito Sans"/>
              </a:rPr>
              <a:t>14 being the most BASIC</a:t>
            </a:r>
          </a:p>
          <a:p>
            <a:r>
              <a:rPr lang="en-US" sz="3200" b="1" dirty="0">
                <a:solidFill>
                  <a:srgbClr val="333333"/>
                </a:solidFill>
                <a:latin typeface="Nunito Sans"/>
              </a:rPr>
              <a:t>To find pH from the concentration of H</a:t>
            </a:r>
            <a:r>
              <a:rPr lang="en-US" sz="3200" b="1" baseline="-25000" dirty="0">
                <a:solidFill>
                  <a:srgbClr val="333333"/>
                </a:solidFill>
                <a:latin typeface="Nunito Sans"/>
              </a:rPr>
              <a:t>3</a:t>
            </a:r>
            <a:r>
              <a:rPr lang="en-US" sz="3200" b="1" dirty="0">
                <a:solidFill>
                  <a:srgbClr val="333333"/>
                </a:solidFill>
                <a:latin typeface="Nunito Sans"/>
              </a:rPr>
              <a:t>O</a:t>
            </a:r>
            <a:r>
              <a:rPr lang="en-US" sz="3200" b="1" baseline="30000" dirty="0">
                <a:solidFill>
                  <a:srgbClr val="333333"/>
                </a:solidFill>
                <a:latin typeface="Nunito Sans"/>
              </a:rPr>
              <a:t>+</a:t>
            </a:r>
            <a:r>
              <a:rPr lang="en-US" sz="3200" b="1" dirty="0">
                <a:solidFill>
                  <a:srgbClr val="333333"/>
                </a:solidFill>
                <a:latin typeface="Nunito Sans"/>
              </a:rPr>
              <a:t> (or just simply H</a:t>
            </a:r>
            <a:r>
              <a:rPr lang="en-US" sz="3200" b="1" baseline="30000" dirty="0">
                <a:solidFill>
                  <a:srgbClr val="333333"/>
                </a:solidFill>
                <a:latin typeface="Nunito Sans"/>
              </a:rPr>
              <a:t>+</a:t>
            </a:r>
            <a:r>
              <a:rPr lang="en-US" sz="3200" b="1" dirty="0">
                <a:solidFill>
                  <a:srgbClr val="333333"/>
                </a:solidFill>
                <a:latin typeface="Nunito Sans"/>
              </a:rPr>
              <a:t>) you need to do the following:</a:t>
            </a:r>
          </a:p>
          <a:p>
            <a:pPr marL="3200400" lvl="7" indent="0" fontAlgn="base">
              <a:buNone/>
            </a:pPr>
            <a:r>
              <a:rPr lang="en-US" sz="3600" b="1" i="0" dirty="0">
                <a:solidFill>
                  <a:srgbClr val="333333"/>
                </a:solidFill>
                <a:effectLst/>
                <a:latin typeface="MJXc-TeX-math-I"/>
              </a:rPr>
              <a:t>pH</a:t>
            </a:r>
            <a:r>
              <a:rPr lang="en-US" sz="3600" b="1" i="0" dirty="0">
                <a:solidFill>
                  <a:srgbClr val="333333"/>
                </a:solidFill>
                <a:effectLst/>
                <a:latin typeface="Nunito Sans"/>
              </a:rPr>
              <a:t>= -log[</a:t>
            </a:r>
            <a:r>
              <a:rPr lang="en-US" sz="3600" b="1" i="0" dirty="0">
                <a:solidFill>
                  <a:srgbClr val="333333"/>
                </a:solidFill>
                <a:effectLst/>
                <a:latin typeface="MJXc-TeX-math-I"/>
              </a:rPr>
              <a:t>H</a:t>
            </a:r>
            <a:r>
              <a:rPr lang="en-US" sz="3600" b="1" i="0" baseline="-25000" dirty="0">
                <a:solidFill>
                  <a:srgbClr val="333333"/>
                </a:solidFill>
                <a:effectLst/>
                <a:latin typeface="MJXc-TeX-main-R"/>
              </a:rPr>
              <a:t>3</a:t>
            </a:r>
            <a:r>
              <a:rPr lang="en-US" sz="3600" b="1" i="0" dirty="0">
                <a:solidFill>
                  <a:srgbClr val="333333"/>
                </a:solidFill>
                <a:effectLst/>
                <a:latin typeface="MJXc-TeX-math-I"/>
              </a:rPr>
              <a:t>O</a:t>
            </a:r>
            <a:r>
              <a:rPr lang="en-US" sz="3600" b="1" i="0" baseline="30000" dirty="0">
                <a:solidFill>
                  <a:srgbClr val="333333"/>
                </a:solidFill>
                <a:effectLst/>
                <a:latin typeface="MJXc-TeX-main-R"/>
              </a:rPr>
              <a:t>+</a:t>
            </a:r>
            <a:r>
              <a:rPr lang="en-US" sz="3600" b="1" i="0" dirty="0">
                <a:solidFill>
                  <a:srgbClr val="333333"/>
                </a:solidFill>
                <a:effectLst/>
                <a:latin typeface="Nunito Sans"/>
              </a:rPr>
              <a:t>] or -log[</a:t>
            </a:r>
            <a:r>
              <a:rPr lang="en-US" sz="3600" b="1" i="0" dirty="0">
                <a:solidFill>
                  <a:srgbClr val="333333"/>
                </a:solidFill>
                <a:effectLst/>
                <a:latin typeface="MJXc-TeX-math-I"/>
              </a:rPr>
              <a:t>H</a:t>
            </a:r>
            <a:r>
              <a:rPr lang="en-US" sz="3600" b="1" i="0" baseline="30000" dirty="0">
                <a:solidFill>
                  <a:srgbClr val="333333"/>
                </a:solidFill>
                <a:effectLst/>
                <a:latin typeface="MJXc-TeX-main-R"/>
              </a:rPr>
              <a:t>+</a:t>
            </a:r>
            <a:r>
              <a:rPr lang="en-US" sz="3600" b="1" i="0" dirty="0">
                <a:solidFill>
                  <a:srgbClr val="333333"/>
                </a:solidFill>
                <a:effectLst/>
                <a:latin typeface="Nunito Sans"/>
              </a:rPr>
              <a:t>] </a:t>
            </a:r>
          </a:p>
          <a:p>
            <a:pPr marL="0" indent="0" algn="l" fontAlgn="base">
              <a:buNone/>
            </a:pPr>
            <a:r>
              <a:rPr lang="en-US" b="1" i="0" dirty="0">
                <a:solidFill>
                  <a:srgbClr val="333333"/>
                </a:solidFill>
                <a:effectLst/>
                <a:latin typeface="Nunito Sans"/>
              </a:rPr>
              <a:t>	The [</a:t>
            </a:r>
            <a:r>
              <a:rPr lang="en-US" b="1" i="0" dirty="0">
                <a:solidFill>
                  <a:srgbClr val="333333"/>
                </a:solidFill>
                <a:effectLst/>
                <a:latin typeface="MJXc-TeX-math-I"/>
              </a:rPr>
              <a:t>H</a:t>
            </a:r>
            <a:r>
              <a:rPr lang="en-US" b="1" i="0" baseline="-25000" dirty="0">
                <a:solidFill>
                  <a:srgbClr val="333333"/>
                </a:solidFill>
                <a:effectLst/>
                <a:latin typeface="MJXc-TeX-main-R"/>
              </a:rPr>
              <a:t>3</a:t>
            </a:r>
            <a:r>
              <a:rPr lang="en-US" b="1" i="0" dirty="0">
                <a:solidFill>
                  <a:srgbClr val="333333"/>
                </a:solidFill>
                <a:effectLst/>
                <a:latin typeface="MJXc-TeX-math-I"/>
              </a:rPr>
              <a:t>O</a:t>
            </a:r>
            <a:r>
              <a:rPr lang="en-US" b="1" i="0" baseline="30000" dirty="0">
                <a:solidFill>
                  <a:srgbClr val="333333"/>
                </a:solidFill>
                <a:effectLst/>
                <a:latin typeface="MJXc-TeX-main-R"/>
              </a:rPr>
              <a:t>+</a:t>
            </a:r>
            <a:r>
              <a:rPr lang="en-US" b="1" i="0" dirty="0">
                <a:solidFill>
                  <a:srgbClr val="333333"/>
                </a:solidFill>
                <a:effectLst/>
                <a:latin typeface="Nunito Sans"/>
              </a:rPr>
              <a:t>] or [</a:t>
            </a:r>
            <a:r>
              <a:rPr lang="en-US" b="1" i="0" dirty="0">
                <a:solidFill>
                  <a:srgbClr val="333333"/>
                </a:solidFill>
                <a:effectLst/>
                <a:latin typeface="MJXc-TeX-math-I"/>
              </a:rPr>
              <a:t>H</a:t>
            </a:r>
            <a:r>
              <a:rPr lang="en-US" b="1" i="0" baseline="30000" dirty="0">
                <a:solidFill>
                  <a:srgbClr val="333333"/>
                </a:solidFill>
                <a:effectLst/>
                <a:latin typeface="MJXc-TeX-main-R"/>
              </a:rPr>
              <a:t>+</a:t>
            </a:r>
            <a:r>
              <a:rPr lang="en-US" b="1" i="0" dirty="0">
                <a:solidFill>
                  <a:srgbClr val="333333"/>
                </a:solidFill>
                <a:effectLst/>
                <a:latin typeface="Nunito Sans"/>
              </a:rPr>
              <a:t>] is just the concentration (in molarity)</a:t>
            </a:r>
          </a:p>
          <a:p>
            <a:pPr marL="0" indent="0" algn="l" fontAlgn="base">
              <a:buNone/>
            </a:pPr>
            <a:r>
              <a:rPr lang="en-US" b="1" dirty="0">
                <a:solidFill>
                  <a:srgbClr val="333333"/>
                </a:solidFill>
                <a:latin typeface="Nunito Sans"/>
              </a:rPr>
              <a:t>   </a:t>
            </a:r>
            <a:r>
              <a:rPr lang="en-US" b="1" i="0" dirty="0">
                <a:solidFill>
                  <a:srgbClr val="333333"/>
                </a:solidFill>
                <a:effectLst/>
                <a:latin typeface="Nunito Sans"/>
              </a:rPr>
              <a:t>If you have the concentration of </a:t>
            </a:r>
            <a:r>
              <a:rPr lang="en-US" b="1" i="0" dirty="0">
                <a:solidFill>
                  <a:srgbClr val="333333"/>
                </a:solidFill>
                <a:effectLst/>
                <a:latin typeface="MJXc-TeX-math-I"/>
              </a:rPr>
              <a:t>OH</a:t>
            </a:r>
            <a:r>
              <a:rPr lang="en-US" b="1" i="0" baseline="30000" dirty="0">
                <a:solidFill>
                  <a:srgbClr val="333333"/>
                </a:solidFill>
                <a:effectLst/>
                <a:latin typeface="MJXc-TeX-main-R"/>
              </a:rPr>
              <a:t>−</a:t>
            </a:r>
            <a:r>
              <a:rPr lang="en-US" b="1" i="0" dirty="0">
                <a:solidFill>
                  <a:srgbClr val="333333"/>
                </a:solidFill>
                <a:effectLst/>
                <a:latin typeface="Nunito Sans"/>
              </a:rPr>
              <a:t>, however, simply find the </a:t>
            </a:r>
            <a:r>
              <a:rPr lang="en-US" b="1" i="0" dirty="0">
                <a:solidFill>
                  <a:srgbClr val="333333"/>
                </a:solidFill>
                <a:effectLst/>
                <a:latin typeface="MJXc-TeX-math-I"/>
              </a:rPr>
              <a:t>pOH</a:t>
            </a:r>
            <a:r>
              <a:rPr lang="en-US" b="1" i="0" dirty="0">
                <a:solidFill>
                  <a:srgbClr val="333333"/>
                </a:solidFill>
                <a:effectLst/>
                <a:latin typeface="Nunito Sans"/>
              </a:rPr>
              <a:t> by:</a:t>
            </a:r>
          </a:p>
          <a:p>
            <a:pPr marL="0" indent="0" algn="l" fontAlgn="base">
              <a:buNone/>
            </a:pPr>
            <a:r>
              <a:rPr lang="en-US" b="1" i="0" dirty="0">
                <a:solidFill>
                  <a:srgbClr val="333333"/>
                </a:solidFill>
                <a:effectLst/>
                <a:latin typeface="MJXc-TeX-math-I"/>
              </a:rPr>
              <a:t>				    pOH</a:t>
            </a:r>
            <a:r>
              <a:rPr lang="en-US" b="1" i="0" dirty="0">
                <a:solidFill>
                  <a:srgbClr val="333333"/>
                </a:solidFill>
                <a:effectLst/>
                <a:latin typeface="Nunito Sans"/>
              </a:rPr>
              <a:t>=-log[</a:t>
            </a:r>
            <a:r>
              <a:rPr lang="en-US" b="1" i="0" dirty="0">
                <a:solidFill>
                  <a:srgbClr val="333333"/>
                </a:solidFill>
                <a:effectLst/>
                <a:latin typeface="MJXc-TeX-math-I"/>
              </a:rPr>
              <a:t>OH</a:t>
            </a:r>
            <a:r>
              <a:rPr lang="en-US" b="1" i="0" dirty="0">
                <a:solidFill>
                  <a:srgbClr val="333333"/>
                </a:solidFill>
                <a:effectLst/>
                <a:latin typeface="MJXc-TeX-main-R"/>
              </a:rPr>
              <a:t>−</a:t>
            </a:r>
            <a:r>
              <a:rPr lang="en-US" b="1" i="0" dirty="0">
                <a:solidFill>
                  <a:srgbClr val="333333"/>
                </a:solidFill>
                <a:effectLst/>
                <a:latin typeface="Nunito Sans"/>
              </a:rPr>
              <a:t>]</a:t>
            </a:r>
          </a:p>
          <a:p>
            <a:pPr algn="l" fontAlgn="base"/>
            <a:r>
              <a:rPr lang="en-US" b="1" i="0" dirty="0">
                <a:solidFill>
                  <a:srgbClr val="333333"/>
                </a:solidFill>
                <a:effectLst/>
                <a:latin typeface="Nunito Sans"/>
              </a:rPr>
              <a:t>After you get this number, you do the following:</a:t>
            </a:r>
          </a:p>
          <a:p>
            <a:pPr marL="0" indent="0" algn="l" fontAlgn="base">
              <a:buNone/>
            </a:pPr>
            <a:r>
              <a:rPr lang="en-US" b="1" i="0" dirty="0">
                <a:solidFill>
                  <a:srgbClr val="333333"/>
                </a:solidFill>
                <a:effectLst/>
                <a:latin typeface="MJXc-TeX-math-I"/>
              </a:rPr>
              <a:t>				       pH</a:t>
            </a:r>
            <a:r>
              <a:rPr lang="en-US" b="1" i="0" dirty="0">
                <a:solidFill>
                  <a:srgbClr val="333333"/>
                </a:solidFill>
                <a:effectLst/>
                <a:latin typeface="Nunito Sans"/>
              </a:rPr>
              <a:t>= 14-</a:t>
            </a:r>
            <a:r>
              <a:rPr lang="en-US" b="1" i="0" dirty="0">
                <a:solidFill>
                  <a:srgbClr val="333333"/>
                </a:solidFill>
                <a:effectLst/>
                <a:latin typeface="MJXc-TeX-math-I"/>
              </a:rPr>
              <a:t>pOH</a:t>
            </a:r>
            <a:endParaRPr lang="en-US" b="1" i="0" dirty="0">
              <a:solidFill>
                <a:srgbClr val="333333"/>
              </a:solidFill>
              <a:effectLst/>
              <a:latin typeface="Nunito Sans"/>
            </a:endParaRPr>
          </a:p>
          <a:p>
            <a:endParaRPr lang="en-US" sz="3200" b="1" dirty="0">
              <a:solidFill>
                <a:srgbClr val="333333"/>
              </a:solidFill>
              <a:latin typeface="Nunito Sans"/>
            </a:endParaRPr>
          </a:p>
          <a:p>
            <a:endParaRPr lang="en-US" sz="3200" b="1" dirty="0">
              <a:solidFill>
                <a:srgbClr val="333333"/>
              </a:solidFill>
              <a:latin typeface="Nunito Sans"/>
            </a:endParaRPr>
          </a:p>
        </p:txBody>
      </p:sp>
    </p:spTree>
    <p:extLst>
      <p:ext uri="{BB962C8B-B14F-4D97-AF65-F5344CB8AC3E}">
        <p14:creationId xmlns:p14="http://schemas.microsoft.com/office/powerpoint/2010/main" val="33763762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223EF-2A20-43C7-AF1E-C3432F13CCA6}"/>
              </a:ext>
            </a:extLst>
          </p:cNvPr>
          <p:cNvSpPr>
            <a:spLocks noGrp="1"/>
          </p:cNvSpPr>
          <p:nvPr>
            <p:ph type="title"/>
          </p:nvPr>
        </p:nvSpPr>
        <p:spPr>
          <a:xfrm>
            <a:off x="0" y="-206375"/>
            <a:ext cx="10515600" cy="1325563"/>
          </a:xfrm>
        </p:spPr>
        <p:txBody>
          <a:bodyPr/>
          <a:lstStyle/>
          <a:p>
            <a:r>
              <a:rPr lang="en-US" b="1" i="0" dirty="0">
                <a:solidFill>
                  <a:srgbClr val="000000"/>
                </a:solidFill>
                <a:effectLst/>
                <a:latin typeface="Manrope"/>
              </a:rPr>
              <a:t>Related questions</a:t>
            </a:r>
            <a:endParaRPr lang="en-US" dirty="0"/>
          </a:p>
        </p:txBody>
      </p:sp>
      <p:pic>
        <p:nvPicPr>
          <p:cNvPr id="7" name="Picture 6">
            <a:extLst>
              <a:ext uri="{FF2B5EF4-FFF2-40B4-BE49-F238E27FC236}">
                <a16:creationId xmlns:a16="http://schemas.microsoft.com/office/drawing/2014/main" id="{FF2852EC-9F66-4E76-8496-6D48E1C1F0F1}"/>
              </a:ext>
            </a:extLst>
          </p:cNvPr>
          <p:cNvPicPr>
            <a:picLocks noChangeAspect="1"/>
          </p:cNvPicPr>
          <p:nvPr/>
        </p:nvPicPr>
        <p:blipFill rotWithShape="1">
          <a:blip r:embed="rId2"/>
          <a:srcRect l="6875" t="27132" r="34509" b="19985"/>
          <a:stretch/>
        </p:blipFill>
        <p:spPr>
          <a:xfrm>
            <a:off x="119742" y="718458"/>
            <a:ext cx="11524487" cy="5845628"/>
          </a:xfrm>
          <a:prstGeom prst="rect">
            <a:avLst/>
          </a:prstGeom>
        </p:spPr>
      </p:pic>
    </p:spTree>
    <p:extLst>
      <p:ext uri="{BB962C8B-B14F-4D97-AF65-F5344CB8AC3E}">
        <p14:creationId xmlns:p14="http://schemas.microsoft.com/office/powerpoint/2010/main" val="23079043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836AFA-9770-470C-88EC-1645F65CA528}"/>
              </a:ext>
            </a:extLst>
          </p:cNvPr>
          <p:cNvPicPr>
            <a:picLocks noChangeAspect="1"/>
          </p:cNvPicPr>
          <p:nvPr/>
        </p:nvPicPr>
        <p:blipFill rotWithShape="1">
          <a:blip r:embed="rId2"/>
          <a:srcRect l="7500" t="40473" r="35983" b="27846"/>
          <a:stretch/>
        </p:blipFill>
        <p:spPr>
          <a:xfrm>
            <a:off x="137916" y="1175657"/>
            <a:ext cx="11916167" cy="3755571"/>
          </a:xfrm>
          <a:prstGeom prst="rect">
            <a:avLst/>
          </a:prstGeom>
        </p:spPr>
      </p:pic>
    </p:spTree>
    <p:extLst>
      <p:ext uri="{BB962C8B-B14F-4D97-AF65-F5344CB8AC3E}">
        <p14:creationId xmlns:p14="http://schemas.microsoft.com/office/powerpoint/2010/main" val="18330904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B2A85F-6C24-4364-B14C-6CBD58A3DAEE}"/>
              </a:ext>
            </a:extLst>
          </p:cNvPr>
          <p:cNvPicPr>
            <a:picLocks noChangeAspect="1"/>
          </p:cNvPicPr>
          <p:nvPr/>
        </p:nvPicPr>
        <p:blipFill rotWithShape="1">
          <a:blip r:embed="rId2"/>
          <a:srcRect l="7366" t="29990" r="34777" b="20462"/>
          <a:stretch/>
        </p:blipFill>
        <p:spPr>
          <a:xfrm>
            <a:off x="212270" y="538843"/>
            <a:ext cx="11496571" cy="5535386"/>
          </a:xfrm>
          <a:prstGeom prst="rect">
            <a:avLst/>
          </a:prstGeom>
        </p:spPr>
      </p:pic>
    </p:spTree>
    <p:extLst>
      <p:ext uri="{BB962C8B-B14F-4D97-AF65-F5344CB8AC3E}">
        <p14:creationId xmlns:p14="http://schemas.microsoft.com/office/powerpoint/2010/main" val="3610364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B49092-AFB2-4A60-8846-520983DDD335}"/>
              </a:ext>
            </a:extLst>
          </p:cNvPr>
          <p:cNvPicPr>
            <a:picLocks noChangeAspect="1"/>
          </p:cNvPicPr>
          <p:nvPr/>
        </p:nvPicPr>
        <p:blipFill rotWithShape="1">
          <a:blip r:embed="rId2"/>
          <a:srcRect l="7500" t="32253" r="66919" b="29752"/>
          <a:stretch/>
        </p:blipFill>
        <p:spPr>
          <a:xfrm>
            <a:off x="1502229" y="-82539"/>
            <a:ext cx="8311241" cy="6940539"/>
          </a:xfrm>
          <a:prstGeom prst="rect">
            <a:avLst/>
          </a:prstGeom>
        </p:spPr>
      </p:pic>
    </p:spTree>
    <p:extLst>
      <p:ext uri="{BB962C8B-B14F-4D97-AF65-F5344CB8AC3E}">
        <p14:creationId xmlns:p14="http://schemas.microsoft.com/office/powerpoint/2010/main" val="17633418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125424-5595-4E26-A85F-48CC83A35A9C}"/>
              </a:ext>
            </a:extLst>
          </p:cNvPr>
          <p:cNvSpPr>
            <a:spLocks noGrp="1"/>
          </p:cNvSpPr>
          <p:nvPr>
            <p:ph idx="1"/>
          </p:nvPr>
        </p:nvSpPr>
        <p:spPr/>
        <p:txBody>
          <a:bodyPr/>
          <a:lstStyle/>
          <a:p>
            <a:pPr algn="just"/>
            <a:r>
              <a:rPr lang="en-US" sz="4000" b="0" i="0" dirty="0">
                <a:solidFill>
                  <a:srgbClr val="202124"/>
                </a:solidFill>
                <a:effectLst/>
                <a:latin typeface="arial" panose="020B0604020202020204" pitchFamily="34" charset="0"/>
              </a:rPr>
              <a:t>The </a:t>
            </a:r>
            <a:r>
              <a:rPr lang="en-US" sz="4000" b="1" i="0" dirty="0">
                <a:solidFill>
                  <a:srgbClr val="202124"/>
                </a:solidFill>
                <a:effectLst/>
                <a:latin typeface="arial" panose="020B0604020202020204" pitchFamily="34" charset="0"/>
              </a:rPr>
              <a:t>importance</a:t>
            </a:r>
            <a:r>
              <a:rPr lang="en-US" sz="4000" b="0" i="0" dirty="0">
                <a:solidFill>
                  <a:srgbClr val="202124"/>
                </a:solidFill>
                <a:effectLst/>
                <a:latin typeface="arial" panose="020B0604020202020204" pitchFamily="34" charset="0"/>
              </a:rPr>
              <a:t> of </a:t>
            </a:r>
            <a:r>
              <a:rPr lang="en-US" sz="4000" b="1" i="0" dirty="0">
                <a:solidFill>
                  <a:srgbClr val="202124"/>
                </a:solidFill>
                <a:effectLst/>
                <a:latin typeface="arial" panose="020B0604020202020204" pitchFamily="34" charset="0"/>
              </a:rPr>
              <a:t>water pH</a:t>
            </a:r>
            <a:r>
              <a:rPr lang="en-US" sz="4000" b="0" i="0" dirty="0">
                <a:solidFill>
                  <a:srgbClr val="202124"/>
                </a:solidFill>
                <a:effectLst/>
                <a:latin typeface="arial" panose="020B0604020202020204" pitchFamily="34" charset="0"/>
              </a:rPr>
              <a:t> is to keep your body in balance and to regulate metabolic processes. A diet high in acidity will lead to weight gain, slower immune response, and susceptibility to disease, while a diet too alkaline will lead to inability to metabolize key nutrients</a:t>
            </a:r>
            <a:r>
              <a:rPr lang="en-US" b="0" i="0" dirty="0">
                <a:solidFill>
                  <a:srgbClr val="202124"/>
                </a:solidFill>
                <a:effectLst/>
                <a:latin typeface="arial" panose="020B0604020202020204" pitchFamily="34" charset="0"/>
              </a:rPr>
              <a:t>.</a:t>
            </a:r>
            <a:endParaRPr lang="en-US" dirty="0"/>
          </a:p>
        </p:txBody>
      </p:sp>
    </p:spTree>
    <p:extLst>
      <p:ext uri="{BB962C8B-B14F-4D97-AF65-F5344CB8AC3E}">
        <p14:creationId xmlns:p14="http://schemas.microsoft.com/office/powerpoint/2010/main" val="23919829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3874A-8CB2-4742-B98B-E62C3730F62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674109A-9A3E-4B22-AB4C-05BE72D5669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92EED08-0084-4E2E-A451-3788A1ECF33F}"/>
              </a:ext>
            </a:extLst>
          </p:cNvPr>
          <p:cNvPicPr>
            <a:picLocks noChangeAspect="1"/>
          </p:cNvPicPr>
          <p:nvPr/>
        </p:nvPicPr>
        <p:blipFill rotWithShape="1">
          <a:blip r:embed="rId2"/>
          <a:srcRect l="7902" t="29276" r="35849" b="17365"/>
          <a:stretch/>
        </p:blipFill>
        <p:spPr>
          <a:xfrm>
            <a:off x="97969" y="65316"/>
            <a:ext cx="12045044" cy="6629400"/>
          </a:xfrm>
          <a:prstGeom prst="rect">
            <a:avLst/>
          </a:prstGeom>
        </p:spPr>
      </p:pic>
    </p:spTree>
    <p:extLst>
      <p:ext uri="{BB962C8B-B14F-4D97-AF65-F5344CB8AC3E}">
        <p14:creationId xmlns:p14="http://schemas.microsoft.com/office/powerpoint/2010/main" val="1665226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57C973-50C8-4008-B7C1-DAD61DA849D2}"/>
              </a:ext>
            </a:extLst>
          </p:cNvPr>
          <p:cNvPicPr>
            <a:picLocks noChangeAspect="1"/>
          </p:cNvPicPr>
          <p:nvPr/>
        </p:nvPicPr>
        <p:blipFill rotWithShape="1">
          <a:blip r:embed="rId2"/>
          <a:srcRect l="28044" t="22595" r="25217" b="19986"/>
          <a:stretch/>
        </p:blipFill>
        <p:spPr>
          <a:xfrm>
            <a:off x="1278834" y="101794"/>
            <a:ext cx="9634332" cy="6654411"/>
          </a:xfrm>
          <a:prstGeom prst="rect">
            <a:avLst/>
          </a:prstGeom>
        </p:spPr>
      </p:pic>
    </p:spTree>
    <p:extLst>
      <p:ext uri="{BB962C8B-B14F-4D97-AF65-F5344CB8AC3E}">
        <p14:creationId xmlns:p14="http://schemas.microsoft.com/office/powerpoint/2010/main" val="858285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D6070E2-D8B9-41F3-A06E-D0A4DD556D7C}"/>
              </a:ext>
            </a:extLst>
          </p:cNvPr>
          <p:cNvPicPr>
            <a:picLocks noChangeAspect="1"/>
          </p:cNvPicPr>
          <p:nvPr/>
        </p:nvPicPr>
        <p:blipFill rotWithShape="1">
          <a:blip r:embed="rId2"/>
          <a:srcRect l="21295" t="36520" r="40937" b="43568"/>
          <a:stretch/>
        </p:blipFill>
        <p:spPr>
          <a:xfrm>
            <a:off x="149270" y="573089"/>
            <a:ext cx="11893459" cy="5435826"/>
          </a:xfrm>
          <a:prstGeom prst="rect">
            <a:avLst/>
          </a:prstGeom>
        </p:spPr>
      </p:pic>
    </p:spTree>
    <p:extLst>
      <p:ext uri="{BB962C8B-B14F-4D97-AF65-F5344CB8AC3E}">
        <p14:creationId xmlns:p14="http://schemas.microsoft.com/office/powerpoint/2010/main" val="1649177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247D7-65DB-402C-9E58-083B2589DAB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07BE554-E797-45A5-8579-A81670EE30C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AC0BE45-53F1-4DBA-8854-12093781F3F7}"/>
              </a:ext>
            </a:extLst>
          </p:cNvPr>
          <p:cNvPicPr>
            <a:picLocks noChangeAspect="1"/>
          </p:cNvPicPr>
          <p:nvPr/>
        </p:nvPicPr>
        <p:blipFill rotWithShape="1">
          <a:blip r:embed="rId2"/>
          <a:srcRect l="6875" t="26609" r="35982" b="13554"/>
          <a:stretch/>
        </p:blipFill>
        <p:spPr>
          <a:xfrm>
            <a:off x="419100" y="86799"/>
            <a:ext cx="11353800" cy="6684401"/>
          </a:xfrm>
          <a:prstGeom prst="rect">
            <a:avLst/>
          </a:prstGeom>
        </p:spPr>
      </p:pic>
    </p:spTree>
    <p:extLst>
      <p:ext uri="{BB962C8B-B14F-4D97-AF65-F5344CB8AC3E}">
        <p14:creationId xmlns:p14="http://schemas.microsoft.com/office/powerpoint/2010/main" val="17238707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9FD96-CB63-4502-BE3A-D851C960055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90CAC30-A97C-453D-B022-01494DA153C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7647BF8-AB8B-4289-BD19-2E703B30C7F4}"/>
              </a:ext>
            </a:extLst>
          </p:cNvPr>
          <p:cNvPicPr>
            <a:picLocks noChangeAspect="1"/>
          </p:cNvPicPr>
          <p:nvPr/>
        </p:nvPicPr>
        <p:blipFill rotWithShape="1">
          <a:blip r:embed="rId2"/>
          <a:srcRect l="17947" t="16412" r="11071" b="9911"/>
          <a:stretch/>
        </p:blipFill>
        <p:spPr>
          <a:xfrm>
            <a:off x="310243" y="0"/>
            <a:ext cx="11444033" cy="6678386"/>
          </a:xfrm>
          <a:prstGeom prst="rect">
            <a:avLst/>
          </a:prstGeom>
        </p:spPr>
      </p:pic>
    </p:spTree>
    <p:extLst>
      <p:ext uri="{BB962C8B-B14F-4D97-AF65-F5344CB8AC3E}">
        <p14:creationId xmlns:p14="http://schemas.microsoft.com/office/powerpoint/2010/main" val="31445507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6D41D-19D3-4DD7-B8D0-7DCADEE387DF}"/>
              </a:ext>
            </a:extLst>
          </p:cNvPr>
          <p:cNvSpPr>
            <a:spLocks noGrp="1"/>
          </p:cNvSpPr>
          <p:nvPr>
            <p:ph type="title"/>
          </p:nvPr>
        </p:nvSpPr>
        <p:spPr>
          <a:xfrm>
            <a:off x="413657" y="-297657"/>
            <a:ext cx="10515600" cy="1325563"/>
          </a:xfrm>
        </p:spPr>
        <p:txBody>
          <a:bodyPr>
            <a:normAutofit/>
          </a:bodyPr>
          <a:lstStyle/>
          <a:p>
            <a:r>
              <a:rPr lang="en-US" sz="5400" b="1" dirty="0"/>
              <a:t>OR</a:t>
            </a:r>
          </a:p>
        </p:txBody>
      </p:sp>
      <p:pic>
        <p:nvPicPr>
          <p:cNvPr id="7" name="Picture 6">
            <a:extLst>
              <a:ext uri="{FF2B5EF4-FFF2-40B4-BE49-F238E27FC236}">
                <a16:creationId xmlns:a16="http://schemas.microsoft.com/office/drawing/2014/main" id="{3A5526D1-EC82-4410-A387-41E100C05A17}"/>
              </a:ext>
            </a:extLst>
          </p:cNvPr>
          <p:cNvPicPr>
            <a:picLocks noChangeAspect="1"/>
          </p:cNvPicPr>
          <p:nvPr/>
        </p:nvPicPr>
        <p:blipFill rotWithShape="1">
          <a:blip r:embed="rId2"/>
          <a:srcRect l="7366" t="24035" r="36518" b="16412"/>
          <a:stretch/>
        </p:blipFill>
        <p:spPr>
          <a:xfrm>
            <a:off x="1262743" y="587828"/>
            <a:ext cx="10125673" cy="6041571"/>
          </a:xfrm>
          <a:prstGeom prst="rect">
            <a:avLst/>
          </a:prstGeom>
        </p:spPr>
      </p:pic>
    </p:spTree>
    <p:extLst>
      <p:ext uri="{BB962C8B-B14F-4D97-AF65-F5344CB8AC3E}">
        <p14:creationId xmlns:p14="http://schemas.microsoft.com/office/powerpoint/2010/main" val="25877839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93BF3-1BAE-452F-87F5-402DAB16021D}"/>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7AA9C66B-2289-4CC5-B0F7-2D0BF07B9950}"/>
              </a:ext>
            </a:extLst>
          </p:cNvPr>
          <p:cNvPicPr>
            <a:picLocks noChangeAspect="1"/>
          </p:cNvPicPr>
          <p:nvPr/>
        </p:nvPicPr>
        <p:blipFill rotWithShape="1">
          <a:blip r:embed="rId2"/>
          <a:srcRect l="6875" t="29752" r="45893" b="16412"/>
          <a:stretch/>
        </p:blipFill>
        <p:spPr>
          <a:xfrm>
            <a:off x="168729" y="0"/>
            <a:ext cx="10178307" cy="6522584"/>
          </a:xfrm>
          <a:prstGeom prst="rect">
            <a:avLst/>
          </a:prstGeom>
        </p:spPr>
      </p:pic>
    </p:spTree>
    <p:extLst>
      <p:ext uri="{BB962C8B-B14F-4D97-AF65-F5344CB8AC3E}">
        <p14:creationId xmlns:p14="http://schemas.microsoft.com/office/powerpoint/2010/main" val="2901387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D865A1-512F-4F34-960A-5B15D7D4FE7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797DDAB-EB38-4F9A-911F-4349416F276F}"/>
              </a:ext>
            </a:extLst>
          </p:cNvPr>
          <p:cNvPicPr>
            <a:picLocks noChangeAspect="1"/>
          </p:cNvPicPr>
          <p:nvPr/>
        </p:nvPicPr>
        <p:blipFill rotWithShape="1">
          <a:blip r:embed="rId2"/>
          <a:srcRect l="6874" t="30943" r="38929" b="22844"/>
          <a:stretch/>
        </p:blipFill>
        <p:spPr>
          <a:xfrm>
            <a:off x="-6793" y="504907"/>
            <a:ext cx="12198793" cy="5848186"/>
          </a:xfrm>
          <a:prstGeom prst="rect">
            <a:avLst/>
          </a:prstGeom>
        </p:spPr>
      </p:pic>
    </p:spTree>
    <p:extLst>
      <p:ext uri="{BB962C8B-B14F-4D97-AF65-F5344CB8AC3E}">
        <p14:creationId xmlns:p14="http://schemas.microsoft.com/office/powerpoint/2010/main" val="25366639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95CD3-F72F-4E44-B9D1-3C785037A74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503E90B-D01B-454F-9FCC-F522CBEB4CB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615AC03-5FE1-4BF1-BA85-0E50393D2382}"/>
              </a:ext>
            </a:extLst>
          </p:cNvPr>
          <p:cNvPicPr>
            <a:picLocks noChangeAspect="1"/>
          </p:cNvPicPr>
          <p:nvPr/>
        </p:nvPicPr>
        <p:blipFill rotWithShape="1">
          <a:blip r:embed="rId2"/>
          <a:srcRect l="6875" t="24641" r="50000" b="27846"/>
          <a:stretch/>
        </p:blipFill>
        <p:spPr>
          <a:xfrm>
            <a:off x="555171" y="0"/>
            <a:ext cx="11081658" cy="6864375"/>
          </a:xfrm>
          <a:prstGeom prst="rect">
            <a:avLst/>
          </a:prstGeom>
        </p:spPr>
      </p:pic>
    </p:spTree>
    <p:extLst>
      <p:ext uri="{BB962C8B-B14F-4D97-AF65-F5344CB8AC3E}">
        <p14:creationId xmlns:p14="http://schemas.microsoft.com/office/powerpoint/2010/main" val="8754805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2037-9DE4-4FE6-9A30-F19759259830}"/>
              </a:ext>
            </a:extLst>
          </p:cNvPr>
          <p:cNvSpPr>
            <a:spLocks noGrp="1"/>
          </p:cNvSpPr>
          <p:nvPr>
            <p:ph type="title"/>
          </p:nvPr>
        </p:nvSpPr>
        <p:spPr/>
        <p:txBody>
          <a:bodyPr/>
          <a:lstStyle/>
          <a:p>
            <a:r>
              <a:rPr lang="en-US" b="1" i="0" dirty="0">
                <a:solidFill>
                  <a:srgbClr val="000000"/>
                </a:solidFill>
                <a:effectLst/>
                <a:latin typeface="Manrope"/>
              </a:rPr>
              <a:t>Answer</a:t>
            </a:r>
            <a:endParaRPr lang="en-US" dirty="0"/>
          </a:p>
        </p:txBody>
      </p:sp>
      <p:sp>
        <p:nvSpPr>
          <p:cNvPr id="3" name="Content Placeholder 2">
            <a:extLst>
              <a:ext uri="{FF2B5EF4-FFF2-40B4-BE49-F238E27FC236}">
                <a16:creationId xmlns:a16="http://schemas.microsoft.com/office/drawing/2014/main" id="{26CE4A21-A5EE-4B2C-93F0-164B5D2429AF}"/>
              </a:ext>
            </a:extLst>
          </p:cNvPr>
          <p:cNvSpPr>
            <a:spLocks noGrp="1"/>
          </p:cNvSpPr>
          <p:nvPr>
            <p:ph idx="1"/>
          </p:nvPr>
        </p:nvSpPr>
        <p:spPr/>
        <p:txBody>
          <a:bodyPr/>
          <a:lstStyle/>
          <a:p>
            <a:pPr algn="l"/>
            <a:r>
              <a:rPr lang="en-US" b="1" i="0" dirty="0">
                <a:solidFill>
                  <a:srgbClr val="000000"/>
                </a:solidFill>
                <a:effectLst/>
                <a:latin typeface="Manrope"/>
              </a:rPr>
              <a:t>Correct option is C</a:t>
            </a:r>
          </a:p>
          <a:p>
            <a:pPr algn="l"/>
            <a:r>
              <a:rPr lang="en-US" b="0" i="0" dirty="0">
                <a:solidFill>
                  <a:srgbClr val="000000"/>
                </a:solidFill>
                <a:effectLst/>
                <a:latin typeface="Manrope"/>
              </a:rPr>
              <a:t>1 M </a:t>
            </a:r>
            <a:r>
              <a:rPr lang="en-US" b="0" i="0" dirty="0">
                <a:solidFill>
                  <a:srgbClr val="000000"/>
                </a:solidFill>
                <a:effectLst/>
                <a:latin typeface="KaTeX_Main"/>
              </a:rPr>
              <a:t>H2​SO4​</a:t>
            </a:r>
            <a:r>
              <a:rPr lang="en-US" b="0" i="0" dirty="0">
                <a:solidFill>
                  <a:srgbClr val="000000"/>
                </a:solidFill>
                <a:effectLst/>
                <a:latin typeface="Manrope"/>
              </a:rPr>
              <a:t> solution</a:t>
            </a:r>
          </a:p>
          <a:p>
            <a:pPr algn="l"/>
            <a:r>
              <a:rPr lang="en-US" b="1" i="0" dirty="0">
                <a:solidFill>
                  <a:srgbClr val="000000"/>
                </a:solidFill>
                <a:effectLst/>
                <a:latin typeface="Manrope"/>
              </a:rPr>
              <a:t>Given concentration of all the acidic solutions is equal. However, </a:t>
            </a:r>
            <a:r>
              <a:rPr lang="en-US" b="1" i="0" dirty="0">
                <a:solidFill>
                  <a:srgbClr val="000000"/>
                </a:solidFill>
                <a:effectLst/>
                <a:latin typeface="KaTeX_Main"/>
              </a:rPr>
              <a:t>H2​SO4​</a:t>
            </a:r>
            <a:r>
              <a:rPr lang="en-US" b="1" i="0" dirty="0">
                <a:solidFill>
                  <a:srgbClr val="000000"/>
                </a:solidFill>
                <a:effectLst/>
                <a:latin typeface="Manrope"/>
              </a:rPr>
              <a:t> being the strongest acid will dissociate completely thus giving highest concentration of </a:t>
            </a:r>
            <a:r>
              <a:rPr lang="en-US" b="1" i="0" dirty="0">
                <a:solidFill>
                  <a:srgbClr val="000000"/>
                </a:solidFill>
                <a:effectLst/>
                <a:latin typeface="KaTeX_Main"/>
              </a:rPr>
              <a:t>H+</a:t>
            </a:r>
            <a:r>
              <a:rPr lang="en-US" b="1" i="0" dirty="0">
                <a:solidFill>
                  <a:srgbClr val="000000"/>
                </a:solidFill>
                <a:effectLst/>
                <a:latin typeface="Manrope"/>
              </a:rPr>
              <a:t> ions.</a:t>
            </a:r>
          </a:p>
          <a:p>
            <a:endParaRPr lang="en-US" dirty="0"/>
          </a:p>
        </p:txBody>
      </p:sp>
    </p:spTree>
    <p:extLst>
      <p:ext uri="{BB962C8B-B14F-4D97-AF65-F5344CB8AC3E}">
        <p14:creationId xmlns:p14="http://schemas.microsoft.com/office/powerpoint/2010/main" val="4828839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84690-3175-4A4F-870A-1D7E3BA8C6D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C6948A5-16AB-4B48-8FF7-4D25F448580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BDE7A98-996A-47E6-948A-891E7C2AEBA4}"/>
              </a:ext>
            </a:extLst>
          </p:cNvPr>
          <p:cNvPicPr>
            <a:picLocks noChangeAspect="1"/>
          </p:cNvPicPr>
          <p:nvPr/>
        </p:nvPicPr>
        <p:blipFill rotWithShape="1">
          <a:blip r:embed="rId2"/>
          <a:srcRect l="8438" t="26609" r="40937" b="26893"/>
          <a:stretch/>
        </p:blipFill>
        <p:spPr>
          <a:xfrm>
            <a:off x="143718" y="213520"/>
            <a:ext cx="11904564" cy="6147366"/>
          </a:xfrm>
          <a:prstGeom prst="rect">
            <a:avLst/>
          </a:prstGeom>
        </p:spPr>
      </p:pic>
    </p:spTree>
    <p:extLst>
      <p:ext uri="{BB962C8B-B14F-4D97-AF65-F5344CB8AC3E}">
        <p14:creationId xmlns:p14="http://schemas.microsoft.com/office/powerpoint/2010/main" val="23027315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069B9-6E8B-43FD-B34F-0FD124236E1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F2C9B0B-C2D0-418F-8A1C-56125340C3C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DEBDBBC-8AEA-405D-ABAA-BF1212460C0B}"/>
              </a:ext>
            </a:extLst>
          </p:cNvPr>
          <p:cNvPicPr>
            <a:picLocks noChangeAspect="1"/>
          </p:cNvPicPr>
          <p:nvPr/>
        </p:nvPicPr>
        <p:blipFill rotWithShape="1">
          <a:blip r:embed="rId2"/>
          <a:srcRect l="6875" t="28323" r="35982" b="13077"/>
          <a:stretch/>
        </p:blipFill>
        <p:spPr>
          <a:xfrm>
            <a:off x="135211" y="-15535"/>
            <a:ext cx="11921577" cy="6873535"/>
          </a:xfrm>
          <a:prstGeom prst="rect">
            <a:avLst/>
          </a:prstGeom>
        </p:spPr>
      </p:pic>
    </p:spTree>
    <p:extLst>
      <p:ext uri="{BB962C8B-B14F-4D97-AF65-F5344CB8AC3E}">
        <p14:creationId xmlns:p14="http://schemas.microsoft.com/office/powerpoint/2010/main" val="569595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16401-615D-4B43-9FB5-5A160867DCC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2F6B946-39FD-438F-9F41-FC921DA9205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07185B3-42AA-44E8-8CDB-42F9C27E4797}"/>
              </a:ext>
            </a:extLst>
          </p:cNvPr>
          <p:cNvPicPr>
            <a:picLocks noChangeAspect="1"/>
          </p:cNvPicPr>
          <p:nvPr/>
        </p:nvPicPr>
        <p:blipFill rotWithShape="1">
          <a:blip r:embed="rId2"/>
          <a:srcRect l="28527" t="22129" r="26875" b="30943"/>
          <a:stretch/>
        </p:blipFill>
        <p:spPr>
          <a:xfrm>
            <a:off x="723900" y="365125"/>
            <a:ext cx="10629900" cy="6288561"/>
          </a:xfrm>
          <a:prstGeom prst="rect">
            <a:avLst/>
          </a:prstGeom>
        </p:spPr>
      </p:pic>
    </p:spTree>
    <p:extLst>
      <p:ext uri="{BB962C8B-B14F-4D97-AF65-F5344CB8AC3E}">
        <p14:creationId xmlns:p14="http://schemas.microsoft.com/office/powerpoint/2010/main" val="30113081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C3DE6-6A5F-4ADF-A761-2E473F208D9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7B7AFB1-59DA-49DD-98B8-C1A30A5E58B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CA2E36B-3A61-4C28-9AC6-639B677D56C7}"/>
              </a:ext>
            </a:extLst>
          </p:cNvPr>
          <p:cNvPicPr>
            <a:picLocks noChangeAspect="1"/>
          </p:cNvPicPr>
          <p:nvPr/>
        </p:nvPicPr>
        <p:blipFill rotWithShape="1">
          <a:blip r:embed="rId2"/>
          <a:srcRect l="6875" t="30944" r="36786" b="17841"/>
          <a:stretch/>
        </p:blipFill>
        <p:spPr>
          <a:xfrm>
            <a:off x="121666" y="326574"/>
            <a:ext cx="11948667" cy="6106886"/>
          </a:xfrm>
          <a:prstGeom prst="rect">
            <a:avLst/>
          </a:prstGeom>
        </p:spPr>
      </p:pic>
    </p:spTree>
    <p:extLst>
      <p:ext uri="{BB962C8B-B14F-4D97-AF65-F5344CB8AC3E}">
        <p14:creationId xmlns:p14="http://schemas.microsoft.com/office/powerpoint/2010/main" val="19154280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3D5536-C34A-4BF2-B5A2-C3F1DA4985A8}"/>
              </a:ext>
            </a:extLst>
          </p:cNvPr>
          <p:cNvPicPr>
            <a:picLocks noChangeAspect="1"/>
          </p:cNvPicPr>
          <p:nvPr/>
        </p:nvPicPr>
        <p:blipFill rotWithShape="1">
          <a:blip r:embed="rId2"/>
          <a:srcRect l="8036" t="39282" r="22455" b="29036"/>
          <a:stretch/>
        </p:blipFill>
        <p:spPr>
          <a:xfrm>
            <a:off x="38034" y="1094014"/>
            <a:ext cx="12115931" cy="4343400"/>
          </a:xfrm>
          <a:prstGeom prst="rect">
            <a:avLst/>
          </a:prstGeom>
        </p:spPr>
      </p:pic>
    </p:spTree>
    <p:extLst>
      <p:ext uri="{BB962C8B-B14F-4D97-AF65-F5344CB8AC3E}">
        <p14:creationId xmlns:p14="http://schemas.microsoft.com/office/powerpoint/2010/main" val="8206601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6C46B-F4F8-486E-A1DC-5D349236955E}"/>
              </a:ext>
            </a:extLst>
          </p:cNvPr>
          <p:cNvSpPr>
            <a:spLocks noGrp="1"/>
          </p:cNvSpPr>
          <p:nvPr>
            <p:ph type="title"/>
          </p:nvPr>
        </p:nvSpPr>
        <p:spPr>
          <a:xfrm>
            <a:off x="0" y="-156595"/>
            <a:ext cx="10515600" cy="1325563"/>
          </a:xfrm>
        </p:spPr>
        <p:txBody>
          <a:bodyPr/>
          <a:lstStyle/>
          <a:p>
            <a:r>
              <a:rPr lang="en-US" b="1" i="0" dirty="0">
                <a:solidFill>
                  <a:srgbClr val="231F20"/>
                </a:solidFill>
                <a:effectLst/>
                <a:latin typeface="Proxima Nova"/>
              </a:rPr>
              <a:t>pH balance disorders</a:t>
            </a:r>
            <a:endParaRPr lang="en-US" dirty="0"/>
          </a:p>
        </p:txBody>
      </p:sp>
      <p:sp>
        <p:nvSpPr>
          <p:cNvPr id="3" name="Content Placeholder 2">
            <a:extLst>
              <a:ext uri="{FF2B5EF4-FFF2-40B4-BE49-F238E27FC236}">
                <a16:creationId xmlns:a16="http://schemas.microsoft.com/office/drawing/2014/main" id="{52F5B62A-2E88-4F51-9E83-4A2F38EA3BB5}"/>
              </a:ext>
            </a:extLst>
          </p:cNvPr>
          <p:cNvSpPr>
            <a:spLocks noGrp="1"/>
          </p:cNvSpPr>
          <p:nvPr>
            <p:ph idx="1"/>
          </p:nvPr>
        </p:nvSpPr>
        <p:spPr>
          <a:xfrm>
            <a:off x="0" y="961798"/>
            <a:ext cx="11985171" cy="5455331"/>
          </a:xfrm>
        </p:spPr>
        <p:txBody>
          <a:bodyPr>
            <a:normAutofit/>
          </a:bodyPr>
          <a:lstStyle/>
          <a:p>
            <a:pPr algn="l"/>
            <a:r>
              <a:rPr lang="en-US" sz="3200" b="0" i="0" dirty="0">
                <a:solidFill>
                  <a:srgbClr val="231F20"/>
                </a:solidFill>
                <a:effectLst/>
                <a:latin typeface="Proxima Nova"/>
              </a:rPr>
              <a:t>A blood pH imbalance can lead to two conditions: </a:t>
            </a:r>
            <a:r>
              <a:rPr lang="en-US" sz="3600" b="1" i="0" u="none" strike="noStrike" dirty="0">
                <a:solidFill>
                  <a:srgbClr val="01ADB9"/>
                </a:solidFill>
                <a:effectLst/>
                <a:latin typeface="Proxima Nova"/>
              </a:rPr>
              <a:t>acidosis</a:t>
            </a:r>
            <a:r>
              <a:rPr lang="en-US" sz="3600" b="1" i="0" dirty="0">
                <a:solidFill>
                  <a:srgbClr val="231F20"/>
                </a:solidFill>
                <a:effectLst/>
                <a:latin typeface="Proxima Nova"/>
              </a:rPr>
              <a:t> and </a:t>
            </a:r>
            <a:r>
              <a:rPr lang="en-US" sz="3600" b="1" i="0" u="none" strike="noStrike" dirty="0">
                <a:solidFill>
                  <a:srgbClr val="01ADB9"/>
                </a:solidFill>
                <a:effectLst/>
                <a:latin typeface="Proxima Nova"/>
              </a:rPr>
              <a:t>alkalosis</a:t>
            </a:r>
            <a:r>
              <a:rPr lang="en-US" sz="3600" b="1" i="0" dirty="0">
                <a:solidFill>
                  <a:srgbClr val="231F20"/>
                </a:solidFill>
                <a:effectLst/>
                <a:latin typeface="Proxima Nova"/>
              </a:rPr>
              <a:t>.</a:t>
            </a:r>
          </a:p>
          <a:p>
            <a:pPr algn="l"/>
            <a:r>
              <a:rPr lang="en-US" sz="3200" b="1" i="0" u="sng" dirty="0">
                <a:solidFill>
                  <a:srgbClr val="FF0000"/>
                </a:solidFill>
                <a:effectLst/>
                <a:latin typeface="Proxima Nova"/>
              </a:rPr>
              <a:t>Acidosis</a:t>
            </a:r>
            <a:r>
              <a:rPr lang="en-US" sz="3200" b="0" i="0" dirty="0">
                <a:solidFill>
                  <a:srgbClr val="231F20"/>
                </a:solidFill>
                <a:effectLst/>
                <a:latin typeface="Proxima Nova"/>
              </a:rPr>
              <a:t> refers to having blood that’s too acidic, or a blood pH of less than 7.35. </a:t>
            </a:r>
            <a:r>
              <a:rPr lang="en-US" sz="3200" b="1" i="0" u="sng" dirty="0">
                <a:solidFill>
                  <a:srgbClr val="FF0000"/>
                </a:solidFill>
                <a:effectLst/>
                <a:latin typeface="Proxima Nova"/>
              </a:rPr>
              <a:t>Alkalosis</a:t>
            </a:r>
            <a:r>
              <a:rPr lang="en-US" sz="3200" b="0" i="0" dirty="0">
                <a:solidFill>
                  <a:srgbClr val="231F20"/>
                </a:solidFill>
                <a:effectLst/>
                <a:latin typeface="Proxima Nova"/>
              </a:rPr>
              <a:t> refers to having blood that’s too basic, or a blood pH of higher than 7.45.</a:t>
            </a:r>
          </a:p>
          <a:p>
            <a:pPr algn="l"/>
            <a:r>
              <a:rPr lang="en-US" sz="3200" b="0" i="0" dirty="0">
                <a:solidFill>
                  <a:srgbClr val="231F20"/>
                </a:solidFill>
                <a:effectLst/>
                <a:latin typeface="Proxima Nova"/>
              </a:rPr>
              <a:t>There are different types of acidosis and alkalosis based on the underlying cause.</a:t>
            </a:r>
          </a:p>
          <a:p>
            <a:pPr algn="l"/>
            <a:r>
              <a:rPr lang="en-US" sz="3200" b="0" i="0" dirty="0">
                <a:solidFill>
                  <a:srgbClr val="231F20"/>
                </a:solidFill>
                <a:effectLst/>
                <a:latin typeface="Proxima Nova"/>
              </a:rPr>
              <a:t>When acidosis or alkalosis is caused by a lung disorder or issue with exhalation, it’s referred to as </a:t>
            </a:r>
            <a:r>
              <a:rPr lang="en-US" sz="3200" b="1" i="0" dirty="0">
                <a:solidFill>
                  <a:srgbClr val="FF0000"/>
                </a:solidFill>
                <a:effectLst/>
                <a:latin typeface="Proxima Nova"/>
              </a:rPr>
              <a:t>“respiratory.” </a:t>
            </a:r>
            <a:r>
              <a:rPr lang="en-US" sz="3200" b="0" i="0" dirty="0">
                <a:solidFill>
                  <a:srgbClr val="231F20"/>
                </a:solidFill>
                <a:effectLst/>
                <a:latin typeface="Proxima Nova"/>
              </a:rPr>
              <a:t>When acidosis or alkalosis is caused by a problem with the functioning of the kidneys, it’s referred to as </a:t>
            </a:r>
            <a:r>
              <a:rPr lang="en-US" sz="3200" b="1" i="0" dirty="0">
                <a:solidFill>
                  <a:srgbClr val="FF0000"/>
                </a:solidFill>
                <a:effectLst/>
                <a:latin typeface="Proxima Nova"/>
              </a:rPr>
              <a:t>“metabolic.”</a:t>
            </a:r>
          </a:p>
          <a:p>
            <a:endParaRPr lang="en-US" sz="3200" dirty="0"/>
          </a:p>
        </p:txBody>
      </p:sp>
    </p:spTree>
    <p:extLst>
      <p:ext uri="{BB962C8B-B14F-4D97-AF65-F5344CB8AC3E}">
        <p14:creationId xmlns:p14="http://schemas.microsoft.com/office/powerpoint/2010/main" val="38889428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352260-58C1-41C2-903E-5F9A36330760}"/>
              </a:ext>
            </a:extLst>
          </p:cNvPr>
          <p:cNvPicPr>
            <a:picLocks noChangeAspect="1"/>
          </p:cNvPicPr>
          <p:nvPr/>
        </p:nvPicPr>
        <p:blipFill rotWithShape="1">
          <a:blip r:embed="rId2"/>
          <a:srcRect l="37500" t="30467" r="28214" b="28560"/>
          <a:stretch/>
        </p:blipFill>
        <p:spPr>
          <a:xfrm>
            <a:off x="1164771" y="437695"/>
            <a:ext cx="9334500" cy="6271619"/>
          </a:xfrm>
          <a:prstGeom prst="rect">
            <a:avLst/>
          </a:prstGeom>
        </p:spPr>
      </p:pic>
    </p:spTree>
    <p:extLst>
      <p:ext uri="{BB962C8B-B14F-4D97-AF65-F5344CB8AC3E}">
        <p14:creationId xmlns:p14="http://schemas.microsoft.com/office/powerpoint/2010/main" val="27946833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350A36F-C591-40B1-A629-7E7EBB45C2BB}"/>
              </a:ext>
            </a:extLst>
          </p:cNvPr>
          <p:cNvPicPr>
            <a:picLocks noGrp="1" noChangeAspect="1"/>
          </p:cNvPicPr>
          <p:nvPr>
            <p:ph idx="1"/>
          </p:nvPr>
        </p:nvPicPr>
        <p:blipFill rotWithShape="1">
          <a:blip r:embed="rId2"/>
          <a:srcRect l="9000" t="21764" r="16525" b="15944"/>
          <a:stretch/>
        </p:blipFill>
        <p:spPr>
          <a:xfrm>
            <a:off x="234042" y="1126671"/>
            <a:ext cx="12187701" cy="5731329"/>
          </a:xfrm>
        </p:spPr>
      </p:pic>
      <p:sp>
        <p:nvSpPr>
          <p:cNvPr id="6" name="TextBox 5">
            <a:extLst>
              <a:ext uri="{FF2B5EF4-FFF2-40B4-BE49-F238E27FC236}">
                <a16:creationId xmlns:a16="http://schemas.microsoft.com/office/drawing/2014/main" id="{F0060726-CA25-43E4-86BC-EDB53523B0EE}"/>
              </a:ext>
            </a:extLst>
          </p:cNvPr>
          <p:cNvSpPr txBox="1"/>
          <p:nvPr/>
        </p:nvSpPr>
        <p:spPr>
          <a:xfrm>
            <a:off x="816429" y="114300"/>
            <a:ext cx="10580914" cy="1015663"/>
          </a:xfrm>
          <a:prstGeom prst="rect">
            <a:avLst/>
          </a:prstGeom>
          <a:noFill/>
        </p:spPr>
        <p:txBody>
          <a:bodyPr wrap="square" rtlCol="0">
            <a:spAutoFit/>
          </a:bodyPr>
          <a:lstStyle/>
          <a:p>
            <a:r>
              <a:rPr lang="en-US" sz="6000" b="1" dirty="0"/>
              <a:t>Similar Concepts in dissociation</a:t>
            </a:r>
          </a:p>
        </p:txBody>
      </p:sp>
    </p:spTree>
    <p:extLst>
      <p:ext uri="{BB962C8B-B14F-4D97-AF65-F5344CB8AC3E}">
        <p14:creationId xmlns:p14="http://schemas.microsoft.com/office/powerpoint/2010/main" val="25337560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EBD3C-B7E6-42F1-AE58-5A60ACF174B1}"/>
              </a:ext>
            </a:extLst>
          </p:cNvPr>
          <p:cNvSpPr>
            <a:spLocks noGrp="1"/>
          </p:cNvSpPr>
          <p:nvPr>
            <p:ph type="title"/>
          </p:nvPr>
        </p:nvSpPr>
        <p:spPr/>
        <p:txBody>
          <a:bodyPr>
            <a:normAutofit/>
          </a:bodyPr>
          <a:lstStyle/>
          <a:p>
            <a:r>
              <a:rPr lang="en-US" sz="6600" b="1" dirty="0">
                <a:solidFill>
                  <a:srgbClr val="FF0000"/>
                </a:solidFill>
              </a:rPr>
              <a:t>Recap -------Revision</a:t>
            </a:r>
          </a:p>
        </p:txBody>
      </p:sp>
    </p:spTree>
    <p:extLst>
      <p:ext uri="{BB962C8B-B14F-4D97-AF65-F5344CB8AC3E}">
        <p14:creationId xmlns:p14="http://schemas.microsoft.com/office/powerpoint/2010/main" val="13137345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2133600" y="1143000"/>
          <a:ext cx="7924800" cy="4876800"/>
        </p:xfrm>
        <a:graphic>
          <a:graphicData uri="http://schemas.openxmlformats.org/drawingml/2006/table">
            <a:tbl>
              <a:tblPr/>
              <a:tblGrid>
                <a:gridCol w="2128329">
                  <a:extLst>
                    <a:ext uri="{9D8B030D-6E8A-4147-A177-3AD203B41FA5}">
                      <a16:colId xmlns:a16="http://schemas.microsoft.com/office/drawing/2014/main" val="20000"/>
                    </a:ext>
                  </a:extLst>
                </a:gridCol>
                <a:gridCol w="910989">
                  <a:extLst>
                    <a:ext uri="{9D8B030D-6E8A-4147-A177-3AD203B41FA5}">
                      <a16:colId xmlns:a16="http://schemas.microsoft.com/office/drawing/2014/main" val="20001"/>
                    </a:ext>
                  </a:extLst>
                </a:gridCol>
                <a:gridCol w="1983215">
                  <a:extLst>
                    <a:ext uri="{9D8B030D-6E8A-4147-A177-3AD203B41FA5}">
                      <a16:colId xmlns:a16="http://schemas.microsoft.com/office/drawing/2014/main" val="20002"/>
                    </a:ext>
                  </a:extLst>
                </a:gridCol>
                <a:gridCol w="822309">
                  <a:extLst>
                    <a:ext uri="{9D8B030D-6E8A-4147-A177-3AD203B41FA5}">
                      <a16:colId xmlns:a16="http://schemas.microsoft.com/office/drawing/2014/main" val="20003"/>
                    </a:ext>
                  </a:extLst>
                </a:gridCol>
                <a:gridCol w="1410824">
                  <a:extLst>
                    <a:ext uri="{9D8B030D-6E8A-4147-A177-3AD203B41FA5}">
                      <a16:colId xmlns:a16="http://schemas.microsoft.com/office/drawing/2014/main" val="20004"/>
                    </a:ext>
                  </a:extLst>
                </a:gridCol>
                <a:gridCol w="669134">
                  <a:extLst>
                    <a:ext uri="{9D8B030D-6E8A-4147-A177-3AD203B41FA5}">
                      <a16:colId xmlns:a16="http://schemas.microsoft.com/office/drawing/2014/main" val="20005"/>
                    </a:ext>
                  </a:extLst>
                </a:gridCol>
              </a:tblGrid>
              <a:tr h="0">
                <a:tc>
                  <a:txBody>
                    <a:bodyPr/>
                    <a:lstStyle/>
                    <a:p>
                      <a:pPr marL="0" marR="0">
                        <a:spcBef>
                          <a:spcPts val="0"/>
                        </a:spcBef>
                        <a:spcAft>
                          <a:spcPts val="0"/>
                        </a:spcAft>
                      </a:pPr>
                      <a:r>
                        <a:rPr lang="en-US" sz="1600" b="1" dirty="0" err="1">
                          <a:latin typeface="Times New Roman"/>
                        </a:rPr>
                        <a:t>Monovalent</a:t>
                      </a:r>
                      <a:endParaRPr lang="en-US" sz="1600" b="1" dirty="0">
                        <a:latin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b="1">
                          <a:latin typeface="Times New Roman"/>
                          <a:ea typeface="Times New Roman"/>
                          <a:cs typeface="Times New Roman"/>
                        </a:rPr>
                        <a:t>Divalent</a:t>
                      </a:r>
                      <a:endParaRPr lang="en-US" sz="16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b="1">
                          <a:latin typeface="Times New Roman"/>
                          <a:ea typeface="Times New Roman"/>
                          <a:cs typeface="Times New Roman"/>
                        </a:rPr>
                        <a:t>Trivalent</a:t>
                      </a:r>
                      <a:endParaRPr lang="en-US" sz="16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42240">
                <a:tc>
                  <a:txBody>
                    <a:bodyPr/>
                    <a:lstStyle/>
                    <a:p>
                      <a:pPr marL="0" marR="0">
                        <a:spcBef>
                          <a:spcPts val="0"/>
                        </a:spcBef>
                        <a:spcAft>
                          <a:spcPts val="0"/>
                        </a:spcAft>
                      </a:pPr>
                      <a:r>
                        <a:rPr lang="en-US" sz="1600" dirty="0">
                          <a:latin typeface="Times New Roman"/>
                          <a:ea typeface="Times New Roman"/>
                          <a:cs typeface="Times New Roman"/>
                        </a:rPr>
                        <a:t>Hydronium (aqueous)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latin typeface="Times New Roman"/>
                          <a:ea typeface="Times New Roman"/>
                          <a:cs typeface="Times New Roman"/>
                        </a:rPr>
                        <a:t>H</a:t>
                      </a:r>
                      <a:r>
                        <a:rPr lang="en-US" sz="1600" baseline="-25000">
                          <a:latin typeface="Times New Roman"/>
                          <a:ea typeface="Times New Roman"/>
                          <a:cs typeface="Times New Roman"/>
                        </a:rPr>
                        <a:t>3</a:t>
                      </a:r>
                      <a:r>
                        <a:rPr lang="en-US" sz="1600">
                          <a:latin typeface="Times New Roman"/>
                          <a:ea typeface="Times New Roman"/>
                          <a:cs typeface="Times New Roman"/>
                        </a:rPr>
                        <a:t>O</a:t>
                      </a:r>
                      <a:r>
                        <a:rPr lang="en-US" sz="1600" baseline="30000">
                          <a:latin typeface="Times New Roman"/>
                          <a:ea typeface="Times New Roman"/>
                          <a:cs typeface="Times New Roman"/>
                        </a:rPr>
                        <a:t>+</a:t>
                      </a: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cap="all">
                          <a:latin typeface="Times New Roman"/>
                          <a:ea typeface="Times New Roman"/>
                          <a:cs typeface="Times New Roman"/>
                        </a:rPr>
                        <a:t>m</a:t>
                      </a:r>
                      <a:r>
                        <a:rPr lang="en-US" sz="1600">
                          <a:latin typeface="Times New Roman"/>
                          <a:ea typeface="Times New Roman"/>
                          <a:cs typeface="Times New Roman"/>
                        </a:rPr>
                        <a:t>agnesium</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latin typeface="Times New Roman"/>
                          <a:ea typeface="Times New Roman"/>
                          <a:cs typeface="Times New Roman"/>
                        </a:rPr>
                        <a:t>Mg</a:t>
                      </a:r>
                      <a:r>
                        <a:rPr lang="en-US" sz="1600" baseline="30000">
                          <a:latin typeface="Times New Roman"/>
                          <a:ea typeface="Times New Roman"/>
                          <a:cs typeface="Times New Roman"/>
                        </a:rPr>
                        <a:t>2+</a:t>
                      </a: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cap="all">
                          <a:latin typeface="Times New Roman"/>
                          <a:ea typeface="Times New Roman"/>
                          <a:cs typeface="Times New Roman"/>
                        </a:rPr>
                        <a:t>a</a:t>
                      </a:r>
                      <a:r>
                        <a:rPr lang="en-US" sz="1600">
                          <a:latin typeface="Times New Roman"/>
                          <a:ea typeface="Times New Roman"/>
                          <a:cs typeface="Times New Roman"/>
                        </a:rPr>
                        <a:t>luminium</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latin typeface="Times New Roman"/>
                          <a:ea typeface="Times New Roman"/>
                          <a:cs typeface="Times New Roman"/>
                        </a:rPr>
                        <a:t>Al</a:t>
                      </a:r>
                      <a:r>
                        <a:rPr lang="en-US" sz="1600" baseline="30000">
                          <a:latin typeface="Times New Roman"/>
                          <a:ea typeface="Times New Roman"/>
                          <a:cs typeface="Times New Roman"/>
                        </a:rPr>
                        <a:t>3+</a:t>
                      </a: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0" marR="0">
                        <a:spcBef>
                          <a:spcPts val="0"/>
                        </a:spcBef>
                        <a:spcAft>
                          <a:spcPts val="0"/>
                        </a:spcAft>
                      </a:pPr>
                      <a:r>
                        <a:rPr lang="en-US" sz="1600" dirty="0">
                          <a:latin typeface="Times New Roman"/>
                          <a:ea typeface="Times New Roman"/>
                          <a:cs typeface="Times New Roman"/>
                        </a:rPr>
                        <a:t>Hydrogen (proton)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latin typeface="Times New Roman"/>
                          <a:ea typeface="Times New Roman"/>
                          <a:cs typeface="Times New Roman"/>
                        </a:rPr>
                        <a:t>H</a:t>
                      </a:r>
                      <a:r>
                        <a:rPr lang="en-US" sz="1600" baseline="30000">
                          <a:latin typeface="Times New Roman"/>
                          <a:ea typeface="Times New Roman"/>
                          <a:cs typeface="Times New Roman"/>
                        </a:rPr>
                        <a:t>+</a:t>
                      </a: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cap="all">
                          <a:latin typeface="Times New Roman"/>
                          <a:ea typeface="Times New Roman"/>
                          <a:cs typeface="Times New Roman"/>
                        </a:rPr>
                        <a:t>c</a:t>
                      </a:r>
                      <a:r>
                        <a:rPr lang="en-US" sz="1600">
                          <a:latin typeface="Times New Roman"/>
                          <a:ea typeface="Times New Roman"/>
                          <a:cs typeface="Times New Roman"/>
                        </a:rPr>
                        <a:t>alcium</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latin typeface="Times New Roman"/>
                          <a:ea typeface="Times New Roman"/>
                          <a:cs typeface="Times New Roman"/>
                        </a:rPr>
                        <a:t>Ca</a:t>
                      </a:r>
                      <a:r>
                        <a:rPr lang="en-US" sz="1600" baseline="30000">
                          <a:latin typeface="Times New Roman"/>
                          <a:ea typeface="Times New Roman"/>
                          <a:cs typeface="Times New Roman"/>
                        </a:rPr>
                        <a:t>2+</a:t>
                      </a: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latin typeface="Times New Roman"/>
                          <a:ea typeface="Times New Roman"/>
                          <a:cs typeface="Times New Roman"/>
                        </a:rPr>
                        <a:t>Antimony III</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latin typeface="Times New Roman"/>
                          <a:ea typeface="Times New Roman"/>
                          <a:cs typeface="Times New Roman"/>
                        </a:rPr>
                        <a:t>Sb</a:t>
                      </a:r>
                      <a:r>
                        <a:rPr lang="en-US" sz="1600" baseline="30000">
                          <a:latin typeface="Times New Roman"/>
                          <a:ea typeface="Times New Roman"/>
                          <a:cs typeface="Times New Roman"/>
                        </a:rPr>
                        <a:t>3+</a:t>
                      </a: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0" marR="0">
                        <a:spcBef>
                          <a:spcPts val="0"/>
                        </a:spcBef>
                        <a:spcAft>
                          <a:spcPts val="0"/>
                        </a:spcAft>
                      </a:pPr>
                      <a:r>
                        <a:rPr lang="en-US" sz="1600" cap="all">
                          <a:latin typeface="Times New Roman"/>
                          <a:ea typeface="Times New Roman"/>
                          <a:cs typeface="Times New Roman"/>
                        </a:rPr>
                        <a:t>l</a:t>
                      </a:r>
                      <a:r>
                        <a:rPr lang="en-US" sz="1600">
                          <a:latin typeface="Times New Roman"/>
                          <a:ea typeface="Times New Roman"/>
                          <a:cs typeface="Times New Roman"/>
                        </a:rPr>
                        <a:t>ithium</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latin typeface="Times New Roman"/>
                          <a:ea typeface="Times New Roman"/>
                          <a:cs typeface="Times New Roman"/>
                        </a:rPr>
                        <a:t>Li</a:t>
                      </a:r>
                      <a:r>
                        <a:rPr lang="en-US" sz="1600" baseline="30000">
                          <a:latin typeface="Times New Roman"/>
                          <a:ea typeface="Times New Roman"/>
                          <a:cs typeface="Times New Roman"/>
                        </a:rPr>
                        <a:t>+</a:t>
                      </a: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cap="all">
                          <a:latin typeface="Times New Roman"/>
                          <a:ea typeface="Times New Roman"/>
                          <a:cs typeface="Times New Roman"/>
                        </a:rPr>
                        <a:t>s</a:t>
                      </a:r>
                      <a:r>
                        <a:rPr lang="en-US" sz="1600">
                          <a:latin typeface="Times New Roman"/>
                          <a:ea typeface="Times New Roman"/>
                          <a:cs typeface="Times New Roman"/>
                        </a:rPr>
                        <a:t>trontium</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latin typeface="Times New Roman"/>
                          <a:ea typeface="Times New Roman"/>
                          <a:cs typeface="Times New Roman"/>
                        </a:rPr>
                        <a:t>Sr</a:t>
                      </a:r>
                      <a:r>
                        <a:rPr lang="en-US" sz="1600" baseline="30000">
                          <a:latin typeface="Times New Roman"/>
                          <a:ea typeface="Times New Roman"/>
                          <a:cs typeface="Times New Roman"/>
                        </a:rPr>
                        <a:t>2+</a:t>
                      </a: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latin typeface="Times New Roman"/>
                          <a:ea typeface="Times New Roman"/>
                          <a:cs typeface="Times New Roman"/>
                        </a:rPr>
                        <a:t>Bismuth III</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latin typeface="Times New Roman"/>
                          <a:ea typeface="Times New Roman"/>
                          <a:cs typeface="Times New Roman"/>
                        </a:rPr>
                        <a:t>Bi</a:t>
                      </a:r>
                      <a:r>
                        <a:rPr lang="en-US" sz="1600" baseline="30000">
                          <a:latin typeface="Times New Roman"/>
                          <a:ea typeface="Times New Roman"/>
                          <a:cs typeface="Times New Roman"/>
                        </a:rPr>
                        <a:t>3+</a:t>
                      </a: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marL="0" marR="0">
                        <a:spcBef>
                          <a:spcPts val="0"/>
                        </a:spcBef>
                        <a:spcAft>
                          <a:spcPts val="0"/>
                        </a:spcAft>
                      </a:pPr>
                      <a:r>
                        <a:rPr lang="en-US" sz="1600">
                          <a:latin typeface="Times New Roman"/>
                          <a:ea typeface="Times New Roman"/>
                          <a:cs typeface="Times New Roman"/>
                        </a:rPr>
                        <a:t>Sodium</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latin typeface="Times New Roman"/>
                          <a:ea typeface="Times New Roman"/>
                          <a:cs typeface="Times New Roman"/>
                        </a:rPr>
                        <a:t>Na</a:t>
                      </a:r>
                      <a:r>
                        <a:rPr lang="en-US" sz="1600" baseline="30000">
                          <a:latin typeface="Times New Roman"/>
                          <a:ea typeface="Times New Roman"/>
                          <a:cs typeface="Times New Roman"/>
                        </a:rPr>
                        <a:t>+</a:t>
                      </a: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cap="all">
                          <a:latin typeface="Times New Roman"/>
                          <a:ea typeface="Times New Roman"/>
                          <a:cs typeface="Times New Roman"/>
                        </a:rPr>
                        <a:t>B</a:t>
                      </a:r>
                      <a:r>
                        <a:rPr lang="en-US" sz="1600">
                          <a:latin typeface="Times New Roman"/>
                          <a:ea typeface="Times New Roman"/>
                          <a:cs typeface="Times New Roman"/>
                        </a:rPr>
                        <a:t>eryllium</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latin typeface="Times New Roman"/>
                          <a:ea typeface="Times New Roman"/>
                          <a:cs typeface="Times New Roman"/>
                        </a:rPr>
                        <a:t>Be</a:t>
                      </a:r>
                      <a:r>
                        <a:rPr lang="en-US" sz="1600" baseline="30000">
                          <a:latin typeface="Times New Roman"/>
                          <a:ea typeface="Times New Roman"/>
                          <a:cs typeface="Times New Roman"/>
                        </a:rPr>
                        <a:t>2+</a:t>
                      </a: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marL="0" marR="0">
                        <a:spcBef>
                          <a:spcPts val="0"/>
                        </a:spcBef>
                        <a:spcAft>
                          <a:spcPts val="0"/>
                        </a:spcAft>
                      </a:pPr>
                      <a:r>
                        <a:rPr lang="en-US" sz="1600">
                          <a:latin typeface="Times New Roman"/>
                          <a:ea typeface="Times New Roman"/>
                          <a:cs typeface="Times New Roman"/>
                        </a:rPr>
                        <a:t>Potassium</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latin typeface="Times New Roman"/>
                          <a:ea typeface="Times New Roman"/>
                          <a:cs typeface="Times New Roman"/>
                        </a:rPr>
                        <a:t>K</a:t>
                      </a:r>
                      <a:r>
                        <a:rPr lang="en-US" sz="1600" baseline="30000">
                          <a:latin typeface="Times New Roman"/>
                          <a:ea typeface="Times New Roman"/>
                          <a:cs typeface="Times New Roman"/>
                        </a:rPr>
                        <a:t>+</a:t>
                      </a: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cap="all">
                          <a:latin typeface="Times New Roman"/>
                          <a:ea typeface="Times New Roman"/>
                          <a:cs typeface="Times New Roman"/>
                        </a:rPr>
                        <a:t>m</a:t>
                      </a:r>
                      <a:r>
                        <a:rPr lang="en-US" sz="1600">
                          <a:latin typeface="Times New Roman"/>
                          <a:ea typeface="Times New Roman"/>
                          <a:cs typeface="Times New Roman"/>
                        </a:rPr>
                        <a:t>anganese II</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latin typeface="Times New Roman"/>
                          <a:ea typeface="Times New Roman"/>
                          <a:cs typeface="Times New Roman"/>
                        </a:rPr>
                        <a:t>Mn</a:t>
                      </a:r>
                      <a:r>
                        <a:rPr lang="en-US" sz="1600" baseline="30000">
                          <a:latin typeface="Times New Roman"/>
                          <a:ea typeface="Times New Roman"/>
                          <a:cs typeface="Times New Roman"/>
                        </a:rPr>
                        <a:t>2+</a:t>
                      </a: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marL="0" marR="0">
                        <a:spcBef>
                          <a:spcPts val="0"/>
                        </a:spcBef>
                        <a:spcAft>
                          <a:spcPts val="0"/>
                        </a:spcAft>
                      </a:pPr>
                      <a:r>
                        <a:rPr lang="en-US" sz="1600">
                          <a:latin typeface="Times New Roman"/>
                          <a:ea typeface="Times New Roman"/>
                          <a:cs typeface="Times New Roman"/>
                        </a:rPr>
                        <a:t>Rubidium</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latin typeface="Times New Roman"/>
                          <a:ea typeface="Times New Roman"/>
                          <a:cs typeface="Times New Roman"/>
                        </a:rPr>
                        <a:t>Rb</a:t>
                      </a:r>
                      <a:r>
                        <a:rPr lang="en-US" sz="1600" baseline="30000">
                          <a:latin typeface="Times New Roman"/>
                          <a:ea typeface="Times New Roman"/>
                          <a:cs typeface="Times New Roman"/>
                        </a:rPr>
                        <a:t>+</a:t>
                      </a: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cap="all">
                          <a:latin typeface="Times New Roman"/>
                          <a:ea typeface="Times New Roman"/>
                          <a:cs typeface="Times New Roman"/>
                        </a:rPr>
                        <a:t>b</a:t>
                      </a:r>
                      <a:r>
                        <a:rPr lang="en-US" sz="1600">
                          <a:latin typeface="Times New Roman"/>
                          <a:ea typeface="Times New Roman"/>
                          <a:cs typeface="Times New Roman"/>
                        </a:rPr>
                        <a:t>arium</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latin typeface="Times New Roman"/>
                          <a:ea typeface="Times New Roman"/>
                          <a:cs typeface="Times New Roman"/>
                        </a:rPr>
                        <a:t>Ba</a:t>
                      </a:r>
                      <a:r>
                        <a:rPr lang="en-US" sz="1600" baseline="30000">
                          <a:latin typeface="Times New Roman"/>
                          <a:ea typeface="Times New Roman"/>
                          <a:cs typeface="Times New Roman"/>
                        </a:rPr>
                        <a:t>2+</a:t>
                      </a: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marL="0" marR="0">
                        <a:spcBef>
                          <a:spcPts val="0"/>
                        </a:spcBef>
                        <a:spcAft>
                          <a:spcPts val="0"/>
                        </a:spcAft>
                      </a:pPr>
                      <a:r>
                        <a:rPr lang="en-US" sz="1600">
                          <a:latin typeface="Times New Roman"/>
                          <a:ea typeface="Times New Roman"/>
                          <a:cs typeface="Times New Roman"/>
                        </a:rPr>
                        <a:t>Cesium</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latin typeface="Times New Roman"/>
                          <a:ea typeface="Times New Roman"/>
                          <a:cs typeface="Times New Roman"/>
                        </a:rPr>
                        <a:t>Cs</a:t>
                      </a:r>
                      <a:r>
                        <a:rPr lang="en-US" sz="1600" baseline="30000">
                          <a:latin typeface="Times New Roman"/>
                          <a:ea typeface="Times New Roman"/>
                          <a:cs typeface="Times New Roman"/>
                        </a:rPr>
                        <a:t>+</a:t>
                      </a: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cap="all">
                          <a:latin typeface="Times New Roman"/>
                          <a:ea typeface="Times New Roman"/>
                          <a:cs typeface="Times New Roman"/>
                        </a:rPr>
                        <a:t>z</a:t>
                      </a:r>
                      <a:r>
                        <a:rPr lang="en-US" sz="1600">
                          <a:latin typeface="Times New Roman"/>
                          <a:ea typeface="Times New Roman"/>
                          <a:cs typeface="Times New Roman"/>
                        </a:rPr>
                        <a:t>inc</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latin typeface="Times New Roman"/>
                          <a:ea typeface="Times New Roman"/>
                          <a:cs typeface="Times New Roman"/>
                        </a:rPr>
                        <a:t>Zn</a:t>
                      </a:r>
                      <a:r>
                        <a:rPr lang="en-US" sz="1600" baseline="30000">
                          <a:latin typeface="Times New Roman"/>
                          <a:ea typeface="Times New Roman"/>
                          <a:cs typeface="Times New Roman"/>
                        </a:rPr>
                        <a:t>2+</a:t>
                      </a: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marL="0" marR="0">
                        <a:spcBef>
                          <a:spcPts val="0"/>
                        </a:spcBef>
                        <a:spcAft>
                          <a:spcPts val="0"/>
                        </a:spcAft>
                      </a:pPr>
                      <a:r>
                        <a:rPr lang="en-US" sz="1600">
                          <a:latin typeface="Times New Roman"/>
                          <a:ea typeface="Times New Roman"/>
                          <a:cs typeface="Times New Roman"/>
                        </a:rPr>
                        <a:t>Francium</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latin typeface="Times New Roman"/>
                          <a:ea typeface="Times New Roman"/>
                          <a:cs typeface="Times New Roman"/>
                        </a:rPr>
                        <a:t>Fr</a:t>
                      </a:r>
                      <a:r>
                        <a:rPr lang="en-US" sz="1600" baseline="30000">
                          <a:latin typeface="Times New Roman"/>
                          <a:ea typeface="Times New Roman"/>
                          <a:cs typeface="Times New Roman"/>
                        </a:rPr>
                        <a:t>+</a:t>
                      </a: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latin typeface="Times New Roman"/>
                          <a:ea typeface="Times New Roman"/>
                          <a:cs typeface="Times New Roman"/>
                        </a:rPr>
                        <a:t>Cadmium</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latin typeface="Times New Roman"/>
                          <a:ea typeface="Times New Roman"/>
                          <a:cs typeface="Times New Roman"/>
                        </a:rPr>
                        <a:t>Cd</a:t>
                      </a:r>
                      <a:r>
                        <a:rPr lang="en-US" sz="1600" baseline="30000">
                          <a:latin typeface="Times New Roman"/>
                          <a:ea typeface="Times New Roman"/>
                          <a:cs typeface="Times New Roman"/>
                        </a:rPr>
                        <a:t>2+</a:t>
                      </a: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marL="0" marR="0">
                        <a:spcBef>
                          <a:spcPts val="0"/>
                        </a:spcBef>
                        <a:spcAft>
                          <a:spcPts val="0"/>
                        </a:spcAft>
                      </a:pPr>
                      <a:r>
                        <a:rPr lang="en-US" sz="1600">
                          <a:latin typeface="Times New Roman"/>
                          <a:ea typeface="Times New Roman"/>
                          <a:cs typeface="Times New Roman"/>
                        </a:rPr>
                        <a:t>Silver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dirty="0">
                          <a:latin typeface="Times New Roman"/>
                          <a:ea typeface="Times New Roman"/>
                          <a:cs typeface="Times New Roman"/>
                        </a:rPr>
                        <a:t>Ag</a:t>
                      </a:r>
                      <a:r>
                        <a:rPr lang="en-US" sz="1600" baseline="30000" dirty="0">
                          <a:latin typeface="Times New Roman"/>
                          <a:ea typeface="Times New Roman"/>
                          <a:cs typeface="Times New Roman"/>
                        </a:rPr>
                        <a:t>+</a:t>
                      </a:r>
                      <a:endParaRPr lang="en-US" sz="1600" dirty="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latin typeface="Times New Roman"/>
                          <a:ea typeface="Times New Roman"/>
                          <a:cs typeface="Times New Roman"/>
                        </a:rPr>
                        <a:t>Nickel II</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latin typeface="Times New Roman"/>
                          <a:ea typeface="Times New Roman"/>
                          <a:cs typeface="Times New Roman"/>
                        </a:rPr>
                        <a:t>Ni</a:t>
                      </a:r>
                      <a:r>
                        <a:rPr lang="en-US" sz="1600" baseline="30000">
                          <a:latin typeface="Times New Roman"/>
                          <a:ea typeface="Times New Roman"/>
                          <a:cs typeface="Times New Roman"/>
                        </a:rPr>
                        <a:t>2+</a:t>
                      </a: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0">
                <a:tc>
                  <a:txBody>
                    <a:bodyPr/>
                    <a:lstStyle/>
                    <a:p>
                      <a:pPr marL="0" marR="0">
                        <a:spcBef>
                          <a:spcPts val="0"/>
                        </a:spcBef>
                        <a:spcAft>
                          <a:spcPts val="0"/>
                        </a:spcAft>
                      </a:pPr>
                      <a:r>
                        <a:rPr lang="en-US" sz="1600">
                          <a:latin typeface="Times New Roman"/>
                          <a:ea typeface="Times New Roman"/>
                          <a:cs typeface="Times New Roman"/>
                        </a:rPr>
                        <a:t>Ammonium</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latin typeface="Times New Roman"/>
                          <a:ea typeface="Times New Roman"/>
                          <a:cs typeface="Times New Roman"/>
                        </a:rPr>
                        <a:t>NH</a:t>
                      </a:r>
                      <a:r>
                        <a:rPr lang="en-US" sz="1600" baseline="-25000">
                          <a:latin typeface="Times New Roman"/>
                          <a:ea typeface="Times New Roman"/>
                          <a:cs typeface="Times New Roman"/>
                        </a:rPr>
                        <a:t>4</a:t>
                      </a:r>
                      <a:r>
                        <a:rPr lang="en-US" sz="1600" baseline="30000">
                          <a:latin typeface="Times New Roman"/>
                          <a:ea typeface="Times New Roman"/>
                          <a:cs typeface="Times New Roman"/>
                        </a:rPr>
                        <a:t>+</a:t>
                      </a: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latin typeface="Times New Roman"/>
                          <a:ea typeface="Times New Roman"/>
                          <a:cs typeface="Times New Roman"/>
                        </a:rPr>
                        <a:t>Palladium II</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latin typeface="Times New Roman"/>
                          <a:ea typeface="Times New Roman"/>
                          <a:cs typeface="Times New Roman"/>
                        </a:rPr>
                        <a:t>Pd</a:t>
                      </a:r>
                      <a:r>
                        <a:rPr lang="en-US" sz="1600" baseline="30000">
                          <a:latin typeface="Times New Roman"/>
                          <a:ea typeface="Times New Roman"/>
                          <a:cs typeface="Times New Roman"/>
                        </a:rPr>
                        <a:t>2+</a:t>
                      </a: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0">
                <a:tc>
                  <a:txBody>
                    <a:bodyPr/>
                    <a:lstStyle/>
                    <a:p>
                      <a:pPr marL="0" marR="0">
                        <a:spcBef>
                          <a:spcPts val="0"/>
                        </a:spcBef>
                        <a:spcAft>
                          <a:spcPts val="0"/>
                        </a:spcAft>
                      </a:pPr>
                      <a:r>
                        <a:rPr lang="en-US" sz="1600">
                          <a:latin typeface="Times New Roman"/>
                          <a:ea typeface="Times New Roman"/>
                          <a:cs typeface="Times New Roman"/>
                        </a:rPr>
                        <a:t>Thalium</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latin typeface="Times New Roman"/>
                          <a:ea typeface="Times New Roman"/>
                          <a:cs typeface="Times New Roman"/>
                        </a:rPr>
                        <a:t>Tl</a:t>
                      </a:r>
                      <a:r>
                        <a:rPr lang="en-US" sz="1600" baseline="30000">
                          <a:latin typeface="Times New Roman"/>
                          <a:ea typeface="Times New Roman"/>
                          <a:cs typeface="Times New Roman"/>
                        </a:rPr>
                        <a:t>+</a:t>
                      </a: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latin typeface="Times New Roman"/>
                          <a:ea typeface="Times New Roman"/>
                          <a:cs typeface="Times New Roman"/>
                        </a:rPr>
                        <a:t>Platinum II</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latin typeface="Times New Roman"/>
                          <a:ea typeface="Times New Roman"/>
                          <a:cs typeface="Times New Roman"/>
                        </a:rPr>
                        <a:t>Pt</a:t>
                      </a:r>
                      <a:r>
                        <a:rPr lang="en-US" sz="1600" baseline="30000">
                          <a:latin typeface="Times New Roman"/>
                          <a:ea typeface="Times New Roman"/>
                          <a:cs typeface="Times New Roman"/>
                        </a:rPr>
                        <a:t>2+</a:t>
                      </a: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0">
                <a:tc>
                  <a:txBody>
                    <a:bodyPr/>
                    <a:lstStyle/>
                    <a:p>
                      <a:pPr marL="0" marR="0">
                        <a:spcBef>
                          <a:spcPts val="0"/>
                        </a:spcBef>
                        <a:spcAft>
                          <a:spcPts val="0"/>
                        </a:spcAft>
                      </a:pPr>
                      <a:r>
                        <a:rPr lang="en-US" sz="1600" cap="all">
                          <a:latin typeface="Times New Roman"/>
                          <a:ea typeface="Times New Roman"/>
                          <a:cs typeface="Times New Roman"/>
                        </a:rPr>
                        <a:t>c</a:t>
                      </a:r>
                      <a:r>
                        <a:rPr lang="en-US" sz="1600">
                          <a:latin typeface="Times New Roman"/>
                          <a:ea typeface="Times New Roman"/>
                          <a:cs typeface="Times New Roman"/>
                        </a:rPr>
                        <a:t>opper I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latin typeface="Times New Roman"/>
                          <a:ea typeface="Times New Roman"/>
                          <a:cs typeface="Times New Roman"/>
                        </a:rPr>
                        <a:t>Cu</a:t>
                      </a:r>
                      <a:r>
                        <a:rPr lang="en-US" sz="1600" baseline="30000">
                          <a:latin typeface="Times New Roman"/>
                          <a:ea typeface="Times New Roman"/>
                          <a:cs typeface="Times New Roman"/>
                        </a:rPr>
                        <a:t>+</a:t>
                      </a: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cap="all">
                          <a:latin typeface="Times New Roman"/>
                          <a:ea typeface="Times New Roman"/>
                          <a:cs typeface="Times New Roman"/>
                        </a:rPr>
                        <a:t>c</a:t>
                      </a:r>
                      <a:r>
                        <a:rPr lang="en-US" sz="1600">
                          <a:latin typeface="Times New Roman"/>
                          <a:ea typeface="Times New Roman"/>
                          <a:cs typeface="Times New Roman"/>
                        </a:rPr>
                        <a:t>opper II</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latin typeface="Times New Roman"/>
                          <a:ea typeface="Times New Roman"/>
                          <a:cs typeface="Times New Roman"/>
                        </a:rPr>
                        <a:t>Cu</a:t>
                      </a:r>
                      <a:r>
                        <a:rPr lang="en-US" sz="1600" baseline="30000">
                          <a:latin typeface="Times New Roman"/>
                          <a:ea typeface="Times New Roman"/>
                          <a:cs typeface="Times New Roman"/>
                        </a:rPr>
                        <a:t>2+</a:t>
                      </a: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0">
                <a:tc>
                  <a:txBody>
                    <a:bodyPr/>
                    <a:lstStyle/>
                    <a:p>
                      <a:pPr marL="0" marR="0">
                        <a:spcBef>
                          <a:spcPts val="0"/>
                        </a:spcBef>
                        <a:spcAft>
                          <a:spcPts val="0"/>
                        </a:spcAft>
                      </a:pP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latin typeface="Times New Roman"/>
                          <a:ea typeface="Times New Roman"/>
                          <a:cs typeface="Times New Roman"/>
                        </a:rPr>
                        <a:t>Mercury II</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latin typeface="Times New Roman"/>
                          <a:ea typeface="Times New Roman"/>
                          <a:cs typeface="Times New Roman"/>
                        </a:rPr>
                        <a:t>Hg</a:t>
                      </a:r>
                      <a:r>
                        <a:rPr lang="en-US" sz="1600" baseline="30000">
                          <a:latin typeface="Times New Roman"/>
                          <a:ea typeface="Times New Roman"/>
                          <a:cs typeface="Times New Roman"/>
                        </a:rPr>
                        <a:t>2+</a:t>
                      </a: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0">
                <a:tc>
                  <a:txBody>
                    <a:bodyPr/>
                    <a:lstStyle/>
                    <a:p>
                      <a:pPr marL="0" marR="0">
                        <a:spcBef>
                          <a:spcPts val="0"/>
                        </a:spcBef>
                        <a:spcAft>
                          <a:spcPts val="0"/>
                        </a:spcAft>
                      </a:pP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b="1" cap="all">
                          <a:latin typeface="Times New Roman"/>
                          <a:ea typeface="Times New Roman"/>
                          <a:cs typeface="Times New Roman"/>
                        </a:rPr>
                        <a:t>m</a:t>
                      </a:r>
                      <a:r>
                        <a:rPr lang="en-US" sz="1600" b="1">
                          <a:latin typeface="Times New Roman"/>
                          <a:ea typeface="Times New Roman"/>
                          <a:cs typeface="Times New Roman"/>
                        </a:rPr>
                        <a:t>ercury I</a:t>
                      </a: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b="1">
                          <a:latin typeface="Times New Roman"/>
                          <a:ea typeface="Times New Roman"/>
                          <a:cs typeface="Times New Roman"/>
                        </a:rPr>
                        <a:t>Hg</a:t>
                      </a:r>
                      <a:r>
                        <a:rPr lang="en-US" sz="1600" b="1" baseline="-25000">
                          <a:latin typeface="Times New Roman"/>
                          <a:ea typeface="Times New Roman"/>
                          <a:cs typeface="Times New Roman"/>
                        </a:rPr>
                        <a:t>2</a:t>
                      </a:r>
                      <a:r>
                        <a:rPr lang="en-US" sz="1600" b="1" baseline="30000">
                          <a:latin typeface="Times New Roman"/>
                          <a:ea typeface="Times New Roman"/>
                          <a:cs typeface="Times New Roman"/>
                        </a:rPr>
                        <a:t>2+</a:t>
                      </a: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0">
                <a:tc>
                  <a:txBody>
                    <a:bodyPr/>
                    <a:lstStyle/>
                    <a:p>
                      <a:pPr marL="0" marR="0">
                        <a:spcBef>
                          <a:spcPts val="0"/>
                        </a:spcBef>
                        <a:spcAft>
                          <a:spcPts val="0"/>
                        </a:spcAft>
                      </a:pP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cap="all">
                          <a:latin typeface="Times New Roman"/>
                          <a:ea typeface="Times New Roman"/>
                          <a:cs typeface="Times New Roman"/>
                        </a:rPr>
                        <a:t>i</a:t>
                      </a:r>
                      <a:r>
                        <a:rPr lang="en-US" sz="1600">
                          <a:latin typeface="Times New Roman"/>
                          <a:ea typeface="Times New Roman"/>
                          <a:cs typeface="Times New Roman"/>
                        </a:rPr>
                        <a:t>ron II</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latin typeface="Times New Roman"/>
                          <a:ea typeface="Times New Roman"/>
                          <a:cs typeface="Times New Roman"/>
                        </a:rPr>
                        <a:t>Fe</a:t>
                      </a:r>
                      <a:r>
                        <a:rPr lang="en-US" sz="1600" baseline="30000">
                          <a:latin typeface="Times New Roman"/>
                          <a:ea typeface="Times New Roman"/>
                          <a:cs typeface="Times New Roman"/>
                        </a:rPr>
                        <a:t>2+</a:t>
                      </a: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cap="all">
                          <a:latin typeface="Times New Roman"/>
                          <a:ea typeface="Times New Roman"/>
                          <a:cs typeface="Times New Roman"/>
                        </a:rPr>
                        <a:t>i</a:t>
                      </a:r>
                      <a:r>
                        <a:rPr lang="en-US" sz="1600">
                          <a:latin typeface="Times New Roman"/>
                          <a:ea typeface="Times New Roman"/>
                          <a:cs typeface="Times New Roman"/>
                        </a:rPr>
                        <a:t>ron III</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latin typeface="Times New Roman"/>
                          <a:ea typeface="Times New Roman"/>
                          <a:cs typeface="Times New Roman"/>
                        </a:rPr>
                        <a:t>Fe</a:t>
                      </a:r>
                      <a:r>
                        <a:rPr lang="en-US" sz="1600" baseline="30000">
                          <a:latin typeface="Times New Roman"/>
                          <a:ea typeface="Times New Roman"/>
                          <a:cs typeface="Times New Roman"/>
                        </a:rPr>
                        <a:t>3+</a:t>
                      </a: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0">
                <a:tc>
                  <a:txBody>
                    <a:bodyPr/>
                    <a:lstStyle/>
                    <a:p>
                      <a:pPr marL="0" marR="0">
                        <a:spcBef>
                          <a:spcPts val="0"/>
                        </a:spcBef>
                        <a:spcAft>
                          <a:spcPts val="0"/>
                        </a:spcAft>
                      </a:pP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cap="all">
                          <a:latin typeface="Times New Roman"/>
                          <a:ea typeface="Times New Roman"/>
                          <a:cs typeface="Times New Roman"/>
                        </a:rPr>
                        <a:t>C</a:t>
                      </a:r>
                      <a:r>
                        <a:rPr lang="en-US" sz="1600">
                          <a:latin typeface="Times New Roman"/>
                          <a:ea typeface="Times New Roman"/>
                          <a:cs typeface="Times New Roman"/>
                        </a:rPr>
                        <a:t>obalt</a:t>
                      </a:r>
                      <a:r>
                        <a:rPr lang="en-US" sz="1600" cap="all">
                          <a:latin typeface="Times New Roman"/>
                          <a:ea typeface="Times New Roman"/>
                          <a:cs typeface="Times New Roman"/>
                        </a:rPr>
                        <a:t> II</a:t>
                      </a: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latin typeface="Times New Roman"/>
                          <a:ea typeface="Times New Roman"/>
                          <a:cs typeface="Times New Roman"/>
                        </a:rPr>
                        <a:t>Co</a:t>
                      </a:r>
                      <a:r>
                        <a:rPr lang="en-US" sz="1600" baseline="30000">
                          <a:latin typeface="Times New Roman"/>
                          <a:ea typeface="Times New Roman"/>
                          <a:cs typeface="Times New Roman"/>
                        </a:rPr>
                        <a:t>2+</a:t>
                      </a: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latin typeface="Times New Roman"/>
                          <a:ea typeface="Times New Roman"/>
                          <a:cs typeface="Times New Roman"/>
                        </a:rPr>
                        <a:t>Cobalt III</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latin typeface="Times New Roman"/>
                          <a:ea typeface="Times New Roman"/>
                          <a:cs typeface="Times New Roman"/>
                        </a:rPr>
                        <a:t>Co</a:t>
                      </a:r>
                      <a:r>
                        <a:rPr lang="en-US" sz="1600" baseline="30000">
                          <a:latin typeface="Times New Roman"/>
                          <a:ea typeface="Times New Roman"/>
                          <a:cs typeface="Times New Roman"/>
                        </a:rPr>
                        <a:t>3+</a:t>
                      </a: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0">
                <a:tc>
                  <a:txBody>
                    <a:bodyPr/>
                    <a:lstStyle/>
                    <a:p>
                      <a:pPr marL="0" marR="0">
                        <a:spcBef>
                          <a:spcPts val="0"/>
                        </a:spcBef>
                        <a:spcAft>
                          <a:spcPts val="0"/>
                        </a:spcAft>
                      </a:pP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cap="all">
                          <a:latin typeface="Times New Roman"/>
                          <a:ea typeface="Times New Roman"/>
                          <a:cs typeface="Times New Roman"/>
                        </a:rPr>
                        <a:t>c</a:t>
                      </a:r>
                      <a:r>
                        <a:rPr lang="en-US" sz="1600">
                          <a:latin typeface="Times New Roman"/>
                          <a:ea typeface="Times New Roman"/>
                          <a:cs typeface="Times New Roman"/>
                        </a:rPr>
                        <a:t>hromium II</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latin typeface="Times New Roman"/>
                          <a:ea typeface="Times New Roman"/>
                          <a:cs typeface="Times New Roman"/>
                        </a:rPr>
                        <a:t>Cr</a:t>
                      </a:r>
                      <a:r>
                        <a:rPr lang="en-US" sz="1600" baseline="30000">
                          <a:latin typeface="Times New Roman"/>
                          <a:ea typeface="Times New Roman"/>
                          <a:cs typeface="Times New Roman"/>
                        </a:rPr>
                        <a:t>2+</a:t>
                      </a: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cap="all">
                          <a:latin typeface="Times New Roman"/>
                          <a:ea typeface="Times New Roman"/>
                          <a:cs typeface="Times New Roman"/>
                        </a:rPr>
                        <a:t>c</a:t>
                      </a:r>
                      <a:r>
                        <a:rPr lang="en-US" sz="1600">
                          <a:latin typeface="Times New Roman"/>
                          <a:ea typeface="Times New Roman"/>
                          <a:cs typeface="Times New Roman"/>
                        </a:rPr>
                        <a:t>hromium III</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latin typeface="Times New Roman"/>
                          <a:ea typeface="Times New Roman"/>
                          <a:cs typeface="Times New Roman"/>
                        </a:rPr>
                        <a:t>Cr</a:t>
                      </a:r>
                      <a:r>
                        <a:rPr lang="en-US" sz="1600" baseline="30000">
                          <a:latin typeface="Times New Roman"/>
                          <a:ea typeface="Times New Roman"/>
                          <a:cs typeface="Times New Roman"/>
                        </a:rPr>
                        <a:t>3+</a:t>
                      </a: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0">
                <a:tc>
                  <a:txBody>
                    <a:bodyPr/>
                    <a:lstStyle/>
                    <a:p>
                      <a:pPr marL="0" marR="0">
                        <a:spcBef>
                          <a:spcPts val="0"/>
                        </a:spcBef>
                        <a:spcAft>
                          <a:spcPts val="0"/>
                        </a:spcAft>
                      </a:pP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cap="all">
                          <a:latin typeface="Times New Roman"/>
                          <a:ea typeface="Times New Roman"/>
                          <a:cs typeface="Times New Roman"/>
                        </a:rPr>
                        <a:t>l</a:t>
                      </a:r>
                      <a:r>
                        <a:rPr lang="en-US" sz="1600">
                          <a:latin typeface="Times New Roman"/>
                          <a:ea typeface="Times New Roman"/>
                          <a:cs typeface="Times New Roman"/>
                        </a:rPr>
                        <a:t>ead II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latin typeface="Times New Roman"/>
                          <a:ea typeface="Times New Roman"/>
                          <a:cs typeface="Times New Roman"/>
                        </a:rPr>
                        <a:t>Pb</a:t>
                      </a:r>
                      <a:r>
                        <a:rPr lang="en-US" sz="1600" baseline="30000">
                          <a:latin typeface="Times New Roman"/>
                          <a:ea typeface="Times New Roman"/>
                          <a:cs typeface="Times New Roman"/>
                        </a:rPr>
                        <a:t>2+</a:t>
                      </a: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0">
                <a:tc>
                  <a:txBody>
                    <a:bodyPr/>
                    <a:lstStyle/>
                    <a:p>
                      <a:pPr marL="0" marR="0">
                        <a:spcBef>
                          <a:spcPts val="0"/>
                        </a:spcBef>
                        <a:spcAft>
                          <a:spcPts val="0"/>
                        </a:spcAft>
                      </a:pP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cap="all">
                          <a:latin typeface="Times New Roman"/>
                          <a:ea typeface="Times New Roman"/>
                          <a:cs typeface="Times New Roman"/>
                        </a:rPr>
                        <a:t>t</a:t>
                      </a:r>
                      <a:r>
                        <a:rPr lang="en-US" sz="1600">
                          <a:latin typeface="Times New Roman"/>
                          <a:ea typeface="Times New Roman"/>
                          <a:cs typeface="Times New Roman"/>
                        </a:rPr>
                        <a:t>in II</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latin typeface="Times New Roman"/>
                          <a:ea typeface="Times New Roman"/>
                          <a:cs typeface="Times New Roman"/>
                        </a:rPr>
                        <a:t>Sn</a:t>
                      </a:r>
                      <a:r>
                        <a:rPr lang="en-US" sz="1600" baseline="30000">
                          <a:latin typeface="Times New Roman"/>
                          <a:ea typeface="Times New Roman"/>
                          <a:cs typeface="Times New Roman"/>
                        </a:rPr>
                        <a:t>2+</a:t>
                      </a: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dirty="0">
                        <a:latin typeface="Times New Roman"/>
                        <a:ea typeface="Times New Roman"/>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bl>
          </a:graphicData>
        </a:graphic>
      </p:graphicFrame>
      <p:sp>
        <p:nvSpPr>
          <p:cNvPr id="12439" name="Rectangle 4"/>
          <p:cNvSpPr>
            <a:spLocks noChangeArrowheads="1"/>
          </p:cNvSpPr>
          <p:nvPr/>
        </p:nvSpPr>
        <p:spPr bwMode="auto">
          <a:xfrm>
            <a:off x="2819400" y="152401"/>
            <a:ext cx="6400800" cy="830263"/>
          </a:xfrm>
          <a:prstGeom prst="rect">
            <a:avLst/>
          </a:prstGeom>
          <a:noFill/>
          <a:ln w="9525">
            <a:noFill/>
            <a:miter lim="800000"/>
            <a:headEnd/>
            <a:tailEnd/>
          </a:ln>
        </p:spPr>
        <p:txBody>
          <a:bodyPr>
            <a:spAutoFit/>
          </a:bodyPr>
          <a:lstStyle/>
          <a:p>
            <a:pPr algn="ctr" eaLnBrk="0" hangingPunct="0"/>
            <a:r>
              <a:rPr lang="en-US" sz="2400" b="1">
                <a:cs typeface="Times New Roman" pitchFamily="18" charset="0"/>
              </a:rPr>
              <a:t>Table of Common Ions</a:t>
            </a:r>
            <a:endParaRPr lang="en-US" sz="2400" b="1"/>
          </a:p>
          <a:p>
            <a:pPr algn="ctr" eaLnBrk="0" hangingPunct="0"/>
            <a:r>
              <a:rPr lang="en-US" sz="2400" b="1">
                <a:cs typeface="Times New Roman" pitchFamily="18" charset="0"/>
              </a:rPr>
              <a:t>Common Positive Ions (Cations)</a:t>
            </a:r>
            <a:endParaRPr lang="en-US" sz="2400" b="1"/>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p:txBody>
          <a:bodyPr/>
          <a:lstStyle/>
          <a:p>
            <a:endParaRPr lang="en-US"/>
          </a:p>
        </p:txBody>
      </p:sp>
      <p:pic>
        <p:nvPicPr>
          <p:cNvPr id="15363" name="Picture 3"/>
          <p:cNvPicPr>
            <a:picLocks noChangeAspect="1" noChangeArrowheads="1"/>
          </p:cNvPicPr>
          <p:nvPr/>
        </p:nvPicPr>
        <p:blipFill>
          <a:blip r:embed="rId3" cstate="print"/>
          <a:srcRect/>
          <a:stretch>
            <a:fillRect/>
          </a:stretch>
        </p:blipFill>
        <p:spPr bwMode="auto">
          <a:xfrm>
            <a:off x="1524000" y="174626"/>
            <a:ext cx="9144000" cy="6507163"/>
          </a:xfrm>
          <a:prstGeom prst="rect">
            <a:avLst/>
          </a:prstGeom>
          <a:noFill/>
          <a:ln w="12700">
            <a:noFill/>
            <a:miter lim="800000"/>
            <a:headEnd/>
            <a:tailEnd/>
          </a:ln>
        </p:spPr>
      </p:pic>
      <p:sp>
        <p:nvSpPr>
          <p:cNvPr id="33796" name="Text Box 4"/>
          <p:cNvSpPr txBox="1">
            <a:spLocks noChangeArrowheads="1"/>
          </p:cNvSpPr>
          <p:nvPr/>
        </p:nvSpPr>
        <p:spPr bwMode="auto">
          <a:xfrm>
            <a:off x="4876800" y="4572000"/>
            <a:ext cx="5638800" cy="1446550"/>
          </a:xfrm>
          <a:prstGeom prst="rect">
            <a:avLst/>
          </a:prstGeom>
          <a:noFill/>
          <a:ln w="12700">
            <a:noFill/>
            <a:miter lim="800000"/>
            <a:headEnd/>
            <a:tailEnd/>
          </a:ln>
          <a:effectLst/>
        </p:spPr>
        <p:txBody>
          <a:bodyPr>
            <a:spAutoFit/>
          </a:bodyPr>
          <a:lstStyle/>
          <a:p>
            <a:pPr algn="ctr">
              <a:defRPr/>
            </a:pPr>
            <a:r>
              <a:rPr lang="en-US" sz="4400">
                <a:effectLst>
                  <a:outerShdw blurRad="38100" dist="38100" dir="2700000" algn="tl">
                    <a:srgbClr val="C0C0C0"/>
                  </a:outerShdw>
                </a:effectLst>
                <a:latin typeface="Arial" charset="0"/>
              </a:rPr>
              <a:t>You should know the strong acids &amp; bases</a:t>
            </a:r>
            <a:endParaRPr lang="en-US" sz="3600">
              <a:effectLst>
                <a:outerShdw blurRad="38100" dist="38100" dir="2700000" algn="tl">
                  <a:srgbClr val="C0C0C0"/>
                </a:outerShdw>
              </a:effectLst>
              <a:latin typeface="Arial"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2482850" y="0"/>
            <a:ext cx="7239000" cy="457200"/>
          </a:xfrm>
        </p:spPr>
        <p:txBody>
          <a:bodyPr>
            <a:normAutofit fontScale="90000"/>
          </a:bodyPr>
          <a:lstStyle/>
          <a:p>
            <a:pPr>
              <a:defRPr/>
            </a:pPr>
            <a:r>
              <a:rPr lang="en-US" sz="4000" dirty="0">
                <a:solidFill>
                  <a:srgbClr val="920000"/>
                </a:solidFill>
                <a:effectLst>
                  <a:outerShdw blurRad="38100" dist="38100" dir="2700000" algn="tl">
                    <a:srgbClr val="C0C0C0"/>
                  </a:outerShdw>
                </a:effectLst>
              </a:rPr>
              <a:t>pH, a Concentration Scale</a:t>
            </a:r>
          </a:p>
        </p:txBody>
      </p:sp>
      <p:sp>
        <p:nvSpPr>
          <p:cNvPr id="61443" name="Rectangle 3"/>
          <p:cNvSpPr>
            <a:spLocks noGrp="1" noChangeArrowheads="1"/>
          </p:cNvSpPr>
          <p:nvPr>
            <p:ph type="body" idx="4294967295"/>
          </p:nvPr>
        </p:nvSpPr>
        <p:spPr>
          <a:xfrm>
            <a:off x="1911350" y="381000"/>
            <a:ext cx="8382000" cy="533400"/>
          </a:xfrm>
        </p:spPr>
        <p:txBody>
          <a:bodyPr>
            <a:normAutofit fontScale="85000" lnSpcReduction="10000"/>
          </a:bodyPr>
          <a:lstStyle/>
          <a:p>
            <a:pPr algn="ctr">
              <a:lnSpc>
                <a:spcPct val="110000"/>
              </a:lnSpc>
              <a:buFontTx/>
              <a:buNone/>
              <a:defRPr/>
            </a:pPr>
            <a:r>
              <a:rPr lang="en-US" dirty="0">
                <a:effectLst>
                  <a:outerShdw blurRad="38100" dist="38100" dir="2700000" algn="tl">
                    <a:srgbClr val="C0C0C0"/>
                  </a:outerShdw>
                </a:effectLst>
              </a:rPr>
              <a:t>pH: a way to express acidity -- the concentration of H</a:t>
            </a:r>
            <a:r>
              <a:rPr lang="en-US" baseline="30000" dirty="0">
                <a:effectLst>
                  <a:outerShdw blurRad="38100" dist="38100" dir="2700000" algn="tl">
                    <a:srgbClr val="C0C0C0"/>
                  </a:outerShdw>
                </a:effectLst>
              </a:rPr>
              <a:t>+</a:t>
            </a:r>
            <a:r>
              <a:rPr lang="en-US" dirty="0">
                <a:effectLst>
                  <a:outerShdw blurRad="38100" dist="38100" dir="2700000" algn="tl">
                    <a:srgbClr val="C0C0C0"/>
                  </a:outerShdw>
                </a:effectLst>
              </a:rPr>
              <a:t> in solution.</a:t>
            </a:r>
          </a:p>
        </p:txBody>
      </p:sp>
      <p:grpSp>
        <p:nvGrpSpPr>
          <p:cNvPr id="2" name="Group 7"/>
          <p:cNvGrpSpPr>
            <a:grpSpLocks/>
          </p:cNvGrpSpPr>
          <p:nvPr/>
        </p:nvGrpSpPr>
        <p:grpSpPr bwMode="auto">
          <a:xfrm>
            <a:off x="1676400" y="838201"/>
            <a:ext cx="8851900" cy="2905125"/>
            <a:chOff x="152400" y="1524000"/>
            <a:chExt cx="8851900" cy="3840993"/>
          </a:xfrm>
        </p:grpSpPr>
        <p:sp>
          <p:nvSpPr>
            <p:cNvPr id="61444" name="Text Box 4"/>
            <p:cNvSpPr txBox="1">
              <a:spLocks noChangeArrowheads="1"/>
            </p:cNvSpPr>
            <p:nvPr/>
          </p:nvSpPr>
          <p:spPr bwMode="auto">
            <a:xfrm>
              <a:off x="449263" y="3564134"/>
              <a:ext cx="2581275" cy="610782"/>
            </a:xfrm>
            <a:prstGeom prst="rect">
              <a:avLst/>
            </a:prstGeom>
            <a:noFill/>
            <a:ln w="25400">
              <a:noFill/>
              <a:miter lim="800000"/>
              <a:headEnd/>
              <a:tailEnd/>
            </a:ln>
            <a:effectLst/>
          </p:spPr>
          <p:txBody>
            <a:bodyPr wrap="none">
              <a:spAutoFit/>
            </a:bodyPr>
            <a:lstStyle/>
            <a:p>
              <a:pPr>
                <a:defRPr/>
              </a:pPr>
              <a:r>
                <a:rPr lang="en-US" sz="2400" dirty="0">
                  <a:solidFill>
                    <a:schemeClr val="hlink"/>
                  </a:solidFill>
                  <a:effectLst>
                    <a:outerShdw blurRad="38100" dist="38100" dir="2700000" algn="tl">
                      <a:srgbClr val="C0C0C0"/>
                    </a:outerShdw>
                  </a:effectLst>
                  <a:latin typeface="Arial" charset="0"/>
                </a:rPr>
                <a:t>Low pH: high [H</a:t>
              </a:r>
              <a:r>
                <a:rPr lang="en-US" sz="2400" baseline="30000" dirty="0">
                  <a:solidFill>
                    <a:schemeClr val="hlink"/>
                  </a:solidFill>
                  <a:effectLst>
                    <a:outerShdw blurRad="38100" dist="38100" dir="2700000" algn="tl">
                      <a:srgbClr val="C0C0C0"/>
                    </a:outerShdw>
                  </a:effectLst>
                  <a:latin typeface="Arial" charset="0"/>
                </a:rPr>
                <a:t>+</a:t>
              </a:r>
              <a:r>
                <a:rPr lang="en-US" sz="2400" dirty="0">
                  <a:solidFill>
                    <a:schemeClr val="hlink"/>
                  </a:solidFill>
                  <a:effectLst>
                    <a:outerShdw blurRad="38100" dist="38100" dir="2700000" algn="tl">
                      <a:srgbClr val="C0C0C0"/>
                    </a:outerShdw>
                  </a:effectLst>
                  <a:latin typeface="Arial" charset="0"/>
                </a:rPr>
                <a:t>]</a:t>
              </a:r>
            </a:p>
          </p:txBody>
        </p:sp>
        <p:sp>
          <p:nvSpPr>
            <p:cNvPr id="61445" name="Text Box 5"/>
            <p:cNvSpPr txBox="1">
              <a:spLocks noChangeArrowheads="1"/>
            </p:cNvSpPr>
            <p:nvPr/>
          </p:nvSpPr>
          <p:spPr bwMode="auto">
            <a:xfrm>
              <a:off x="5410200" y="3564134"/>
              <a:ext cx="2530475" cy="610782"/>
            </a:xfrm>
            <a:prstGeom prst="rect">
              <a:avLst/>
            </a:prstGeom>
            <a:noFill/>
            <a:ln w="25400">
              <a:noFill/>
              <a:miter lim="800000"/>
              <a:headEnd/>
              <a:tailEnd/>
            </a:ln>
            <a:effectLst/>
          </p:spPr>
          <p:txBody>
            <a:bodyPr wrap="none">
              <a:spAutoFit/>
            </a:bodyPr>
            <a:lstStyle/>
            <a:p>
              <a:pPr>
                <a:defRPr/>
              </a:pPr>
              <a:r>
                <a:rPr lang="en-US" sz="2400" dirty="0">
                  <a:solidFill>
                    <a:srgbClr val="0000FF"/>
                  </a:solidFill>
                  <a:effectLst>
                    <a:outerShdw blurRad="38100" dist="38100" dir="2700000" algn="tl">
                      <a:srgbClr val="C0C0C0"/>
                    </a:outerShdw>
                  </a:effectLst>
                  <a:latin typeface="Arial" charset="0"/>
                </a:rPr>
                <a:t>High pH: low [H</a:t>
              </a:r>
              <a:r>
                <a:rPr lang="en-US" sz="2400" baseline="30000" dirty="0">
                  <a:solidFill>
                    <a:srgbClr val="0000FF"/>
                  </a:solidFill>
                  <a:effectLst>
                    <a:outerShdw blurRad="38100" dist="38100" dir="2700000" algn="tl">
                      <a:srgbClr val="C0C0C0"/>
                    </a:outerShdw>
                  </a:effectLst>
                  <a:latin typeface="Arial" charset="0"/>
                </a:rPr>
                <a:t>+</a:t>
              </a:r>
              <a:r>
                <a:rPr lang="en-US" sz="2400" dirty="0">
                  <a:solidFill>
                    <a:srgbClr val="0000FF"/>
                  </a:solidFill>
                  <a:effectLst>
                    <a:outerShdw blurRad="38100" dist="38100" dir="2700000" algn="tl">
                      <a:srgbClr val="C0C0C0"/>
                    </a:outerShdw>
                  </a:effectLst>
                  <a:latin typeface="Arial" charset="0"/>
                </a:rPr>
                <a:t>]</a:t>
              </a:r>
              <a:endParaRPr lang="en-US" sz="2400" dirty="0">
                <a:solidFill>
                  <a:schemeClr val="hlink"/>
                </a:solidFill>
                <a:effectLst>
                  <a:outerShdw blurRad="38100" dist="38100" dir="2700000" algn="tl">
                    <a:srgbClr val="C0C0C0"/>
                  </a:outerShdw>
                </a:effectLst>
                <a:latin typeface="Arial" charset="0"/>
              </a:endParaRPr>
            </a:p>
          </p:txBody>
        </p:sp>
        <p:sp>
          <p:nvSpPr>
            <p:cNvPr id="61446" name="Rectangle 6"/>
            <p:cNvSpPr>
              <a:spLocks noChangeArrowheads="1"/>
            </p:cNvSpPr>
            <p:nvPr/>
          </p:nvSpPr>
          <p:spPr bwMode="auto">
            <a:xfrm>
              <a:off x="5257800" y="4143431"/>
              <a:ext cx="3679825" cy="1221562"/>
            </a:xfrm>
            <a:prstGeom prst="rect">
              <a:avLst/>
            </a:prstGeom>
            <a:solidFill>
              <a:srgbClr val="FFFFFF"/>
            </a:solidFill>
            <a:ln w="9525">
              <a:solidFill>
                <a:schemeClr val="tx1"/>
              </a:solidFill>
              <a:miter lim="800000"/>
              <a:headEnd/>
              <a:tailEnd/>
            </a:ln>
            <a:effectLst>
              <a:outerShdw dist="35921" dir="2700000" algn="ctr" rotWithShape="0">
                <a:schemeClr val="tx2"/>
              </a:outerShdw>
            </a:effectLst>
          </p:spPr>
          <p:txBody>
            <a:bodyPr wrap="none">
              <a:spAutoFit/>
            </a:bodyPr>
            <a:lstStyle/>
            <a:p>
              <a:pPr>
                <a:defRPr/>
              </a:pPr>
              <a:r>
                <a:rPr lang="en-US" dirty="0">
                  <a:solidFill>
                    <a:schemeClr val="hlink"/>
                  </a:solidFill>
                  <a:effectLst>
                    <a:outerShdw blurRad="38100" dist="38100" dir="2700000" algn="tl">
                      <a:srgbClr val="C0C0C0"/>
                    </a:outerShdw>
                  </a:effectLst>
                  <a:latin typeface="Arial" charset="0"/>
                </a:rPr>
                <a:t>Acidic solution		pH &lt; 7</a:t>
              </a:r>
              <a:endParaRPr lang="en-US" dirty="0">
                <a:solidFill>
                  <a:srgbClr val="00279F"/>
                </a:solidFill>
                <a:effectLst>
                  <a:outerShdw blurRad="38100" dist="38100" dir="2700000" algn="tl">
                    <a:srgbClr val="C0C0C0"/>
                  </a:outerShdw>
                </a:effectLst>
                <a:latin typeface="Arial" charset="0"/>
              </a:endParaRPr>
            </a:p>
            <a:p>
              <a:pPr>
                <a:defRPr/>
              </a:pPr>
              <a:r>
                <a:rPr lang="en-US" dirty="0">
                  <a:effectLst>
                    <a:outerShdw blurRad="38100" dist="38100" dir="2700000" algn="tl">
                      <a:srgbClr val="C0C0C0"/>
                    </a:outerShdw>
                  </a:effectLst>
                  <a:latin typeface="Arial" charset="0"/>
                </a:rPr>
                <a:t> </a:t>
              </a:r>
              <a:r>
                <a:rPr lang="en-US" dirty="0">
                  <a:solidFill>
                    <a:schemeClr val="accent2"/>
                  </a:solidFill>
                  <a:effectLst>
                    <a:outerShdw blurRad="38100" dist="38100" dir="2700000" algn="tl">
                      <a:srgbClr val="C0C0C0"/>
                    </a:outerShdw>
                  </a:effectLst>
                  <a:latin typeface="Arial" charset="0"/>
                </a:rPr>
                <a:t>Neutral 		              pH = 7</a:t>
              </a:r>
              <a:endParaRPr lang="en-US" dirty="0">
                <a:effectLst>
                  <a:outerShdw blurRad="38100" dist="38100" dir="2700000" algn="tl">
                    <a:srgbClr val="C0C0C0"/>
                  </a:outerShdw>
                </a:effectLst>
                <a:latin typeface="Arial" charset="0"/>
              </a:endParaRPr>
            </a:p>
            <a:p>
              <a:pPr>
                <a:defRPr/>
              </a:pPr>
              <a:r>
                <a:rPr lang="en-US" dirty="0">
                  <a:solidFill>
                    <a:schemeClr val="hlink"/>
                  </a:solidFill>
                  <a:effectLst>
                    <a:outerShdw blurRad="38100" dist="38100" dir="2700000" algn="tl">
                      <a:srgbClr val="C0C0C0"/>
                    </a:outerShdw>
                  </a:effectLst>
                  <a:latin typeface="Arial" charset="0"/>
                </a:rPr>
                <a:t> </a:t>
              </a:r>
              <a:r>
                <a:rPr lang="en-US" dirty="0">
                  <a:solidFill>
                    <a:srgbClr val="00279F"/>
                  </a:solidFill>
                  <a:effectLst>
                    <a:outerShdw blurRad="38100" dist="38100" dir="2700000" algn="tl">
                      <a:srgbClr val="C0C0C0"/>
                    </a:outerShdw>
                  </a:effectLst>
                  <a:latin typeface="Arial" charset="0"/>
                </a:rPr>
                <a:t>Basic solution 		pH &gt; 7</a:t>
              </a:r>
            </a:p>
          </p:txBody>
        </p:sp>
        <p:pic>
          <p:nvPicPr>
            <p:cNvPr id="18472" name="Picture 7"/>
            <p:cNvPicPr>
              <a:picLocks noChangeAspect="1" noChangeArrowheads="1"/>
            </p:cNvPicPr>
            <p:nvPr/>
          </p:nvPicPr>
          <p:blipFill>
            <a:blip r:embed="rId3"/>
            <a:srcRect/>
            <a:stretch>
              <a:fillRect/>
            </a:stretch>
          </p:blipFill>
          <p:spPr bwMode="auto">
            <a:xfrm>
              <a:off x="152400" y="1524000"/>
              <a:ext cx="8851900" cy="2114550"/>
            </a:xfrm>
            <a:prstGeom prst="rect">
              <a:avLst/>
            </a:prstGeom>
            <a:noFill/>
            <a:ln w="12700">
              <a:noFill/>
              <a:miter lim="800000"/>
              <a:headEnd/>
              <a:tailEnd/>
            </a:ln>
          </p:spPr>
        </p:pic>
      </p:grpSp>
      <p:sp>
        <p:nvSpPr>
          <p:cNvPr id="9" name="Rectangle 8"/>
          <p:cNvSpPr/>
          <p:nvPr/>
        </p:nvSpPr>
        <p:spPr>
          <a:xfrm>
            <a:off x="1828800" y="3200401"/>
            <a:ext cx="4116388" cy="466725"/>
          </a:xfrm>
          <a:prstGeom prst="rect">
            <a:avLst/>
          </a:prstGeom>
        </p:spPr>
        <p:txBody>
          <a:bodyPr wrap="none">
            <a:spAutoFit/>
          </a:bodyPr>
          <a:lstStyle/>
          <a:p>
            <a:pPr>
              <a:lnSpc>
                <a:spcPct val="110000"/>
              </a:lnSpc>
              <a:defRPr/>
            </a:pPr>
            <a:r>
              <a:rPr lang="en-US" sz="2400" dirty="0">
                <a:solidFill>
                  <a:schemeClr val="hlink"/>
                </a:solidFill>
                <a:effectLst>
                  <a:outerShdw blurRad="38100" dist="38100" dir="2700000" algn="tl">
                    <a:srgbClr val="C0C0C0"/>
                  </a:outerShdw>
                </a:effectLst>
                <a:latin typeface="Arial" charset="0"/>
              </a:rPr>
              <a:t>pH = log (1/ [H</a:t>
            </a:r>
            <a:r>
              <a:rPr lang="en-US" sz="2400" baseline="30000" dirty="0">
                <a:solidFill>
                  <a:schemeClr val="hlink"/>
                </a:solidFill>
                <a:effectLst>
                  <a:outerShdw blurRad="38100" dist="38100" dir="2700000" algn="tl">
                    <a:srgbClr val="C0C0C0"/>
                  </a:outerShdw>
                </a:effectLst>
                <a:latin typeface="Arial" charset="0"/>
              </a:rPr>
              <a:t>+</a:t>
            </a:r>
            <a:r>
              <a:rPr lang="en-US" sz="2400" dirty="0">
                <a:solidFill>
                  <a:schemeClr val="hlink"/>
                </a:solidFill>
                <a:effectLst>
                  <a:outerShdw blurRad="38100" dist="38100" dir="2700000" algn="tl">
                    <a:srgbClr val="C0C0C0"/>
                  </a:outerShdw>
                </a:effectLst>
                <a:latin typeface="Arial" charset="0"/>
              </a:rPr>
              <a:t>]) =  - log [H</a:t>
            </a:r>
            <a:r>
              <a:rPr lang="en-US" sz="2400" baseline="30000" dirty="0">
                <a:solidFill>
                  <a:schemeClr val="hlink"/>
                </a:solidFill>
                <a:effectLst>
                  <a:outerShdw blurRad="38100" dist="38100" dir="2700000" algn="tl">
                    <a:srgbClr val="C0C0C0"/>
                  </a:outerShdw>
                </a:effectLst>
                <a:latin typeface="Arial" charset="0"/>
              </a:rPr>
              <a:t>+</a:t>
            </a:r>
            <a:r>
              <a:rPr lang="en-US" sz="2400" dirty="0">
                <a:solidFill>
                  <a:schemeClr val="hlink"/>
                </a:solidFill>
                <a:effectLst>
                  <a:outerShdw blurRad="38100" dist="38100" dir="2700000" algn="tl">
                    <a:srgbClr val="C0C0C0"/>
                  </a:outerShdw>
                </a:effectLst>
                <a:latin typeface="Arial" charset="0"/>
              </a:rPr>
              <a:t>]</a:t>
            </a:r>
            <a:endParaRPr lang="en-US" sz="2400" dirty="0">
              <a:effectLst>
                <a:outerShdw blurRad="38100" dist="38100" dir="2700000" algn="tl">
                  <a:srgbClr val="C0C0C0"/>
                </a:outerShdw>
              </a:effectLst>
              <a:latin typeface="Arial" charset="0"/>
            </a:endParaRPr>
          </a:p>
        </p:txBody>
      </p:sp>
      <p:graphicFrame>
        <p:nvGraphicFramePr>
          <p:cNvPr id="11" name="Group 6"/>
          <p:cNvGraphicFramePr>
            <a:graphicFrameLocks noGrp="1"/>
          </p:cNvGraphicFramePr>
          <p:nvPr/>
        </p:nvGraphicFramePr>
        <p:xfrm>
          <a:off x="1828800" y="3733800"/>
          <a:ext cx="4495800" cy="2987040"/>
        </p:xfrm>
        <a:graphic>
          <a:graphicData uri="http://schemas.openxmlformats.org/drawingml/2006/table">
            <a:tbl>
              <a:tblPr/>
              <a:tblGrid>
                <a:gridCol w="16764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tblGrid>
              <a:tr h="38063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rPr>
                        <a:t>Acid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Formula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rPr>
                        <a:t>pH at half equivalence point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17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rPr>
                        <a:t>Acetic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CH</a:t>
                      </a:r>
                      <a:r>
                        <a:rPr kumimoji="0" lang="en-US" sz="2000" b="0" i="0" u="none" strike="noStrike" cap="none" normalizeH="0" baseline="-25000">
                          <a:ln>
                            <a:noFill/>
                          </a:ln>
                          <a:solidFill>
                            <a:schemeClr val="tx1"/>
                          </a:solidFill>
                          <a:effectLst/>
                          <a:latin typeface="Times New Roman" pitchFamily="18" charset="0"/>
                        </a:rPr>
                        <a:t>3</a:t>
                      </a:r>
                      <a:r>
                        <a:rPr kumimoji="0" lang="en-US" sz="2000" b="0" i="0" u="none" strike="noStrike" cap="none" normalizeH="0" baseline="0">
                          <a:ln>
                            <a:noFill/>
                          </a:ln>
                          <a:solidFill>
                            <a:schemeClr val="tx1"/>
                          </a:solidFill>
                          <a:effectLst/>
                          <a:latin typeface="Times New Roman" pitchFamily="18" charset="0"/>
                        </a:rPr>
                        <a:t>COOH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rPr>
                        <a:t>4.7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063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Nitrous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HNO</a:t>
                      </a:r>
                      <a:r>
                        <a:rPr kumimoji="0" lang="en-US" sz="2000" b="0" i="0" u="none" strike="noStrike" cap="none" normalizeH="0" baseline="-25000">
                          <a:ln>
                            <a:noFill/>
                          </a:ln>
                          <a:solidFill>
                            <a:schemeClr val="tx1"/>
                          </a:solidFill>
                          <a:effectLst/>
                          <a:latin typeface="Times New Roman" pitchFamily="18" charset="0"/>
                        </a:rPr>
                        <a:t>2</a:t>
                      </a:r>
                      <a:endParaRPr kumimoji="0" lang="en-US" sz="20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rPr>
                        <a:t>3.3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063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Hydrofluoric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rPr>
                        <a:t>HF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rPr>
                        <a:t>3.1</a:t>
                      </a:r>
                      <a:endParaRPr kumimoji="0" lang="en-US" sz="2000" b="0" i="0" u="none" strike="noStrike" cap="none" normalizeH="0" baseline="30000" dirty="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17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Hypochlorous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err="1">
                          <a:ln>
                            <a:noFill/>
                          </a:ln>
                          <a:solidFill>
                            <a:schemeClr val="tx1"/>
                          </a:solidFill>
                          <a:effectLst/>
                          <a:latin typeface="Times New Roman" pitchFamily="18" charset="0"/>
                        </a:rPr>
                        <a:t>HClO</a:t>
                      </a:r>
                      <a:endParaRPr kumimoji="0" lang="en-US" sz="20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rPr>
                        <a:t>7.4</a:t>
                      </a:r>
                      <a:endParaRPr kumimoji="0" lang="en-US" sz="2000" b="0" i="0" u="none" strike="noStrike" cap="none" normalizeH="0" baseline="30000" dirty="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063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Hydrocyanic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HCN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rPr>
                        <a:t>9</a:t>
                      </a:r>
                      <a:endParaRPr kumimoji="0" lang="en-US" sz="2000" b="0" i="0" u="none" strike="noStrike" cap="none" normalizeH="0" baseline="30000" dirty="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pic>
        <p:nvPicPr>
          <p:cNvPr id="18468" name="Picture 3" descr="16-11aFigure_ILL"/>
          <p:cNvPicPr>
            <a:picLocks noChangeAspect="1" noChangeArrowheads="1"/>
          </p:cNvPicPr>
          <p:nvPr/>
        </p:nvPicPr>
        <p:blipFill>
          <a:blip r:embed="rId4"/>
          <a:srcRect b="9703"/>
          <a:stretch>
            <a:fillRect/>
          </a:stretch>
        </p:blipFill>
        <p:spPr bwMode="auto">
          <a:xfrm>
            <a:off x="6705600" y="3886201"/>
            <a:ext cx="3429000" cy="2824163"/>
          </a:xfrm>
          <a:prstGeom prst="rect">
            <a:avLst/>
          </a:prstGeom>
          <a:noFill/>
          <a:ln w="9525">
            <a:noFill/>
            <a:miter lim="800000"/>
            <a:headEnd/>
            <a:tailEnd/>
          </a:ln>
        </p:spPr>
      </p:pic>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4"/>
          <p:cNvSpPr>
            <a:spLocks noChangeArrowheads="1"/>
          </p:cNvSpPr>
          <p:nvPr/>
        </p:nvSpPr>
        <p:spPr bwMode="auto">
          <a:xfrm>
            <a:off x="1905000" y="638176"/>
            <a:ext cx="8229600" cy="2181225"/>
          </a:xfrm>
          <a:prstGeom prst="rect">
            <a:avLst/>
          </a:prstGeom>
          <a:noFill/>
          <a:ln w="9525">
            <a:noFill/>
            <a:miter lim="800000"/>
            <a:headEnd/>
            <a:tailEnd/>
          </a:ln>
        </p:spPr>
        <p:txBody>
          <a:bodyPr/>
          <a:lstStyle/>
          <a:p>
            <a:pPr marL="342900" indent="-342900">
              <a:spcBef>
                <a:spcPct val="20000"/>
              </a:spcBef>
              <a:buFontTx/>
              <a:buChar char="•"/>
            </a:pPr>
            <a:r>
              <a:rPr lang="en-US" altLang="en-US" sz="2000" dirty="0">
                <a:latin typeface="Times New Roman" pitchFamily="18" charset="0"/>
              </a:rPr>
              <a:t>A convenient way to express the acidity and basicity of a solution is the pH and pOH scales.</a:t>
            </a:r>
          </a:p>
          <a:p>
            <a:pPr marL="342900" indent="-342900">
              <a:spcBef>
                <a:spcPct val="20000"/>
              </a:spcBef>
              <a:buFontTx/>
              <a:buChar char="•"/>
            </a:pPr>
            <a:r>
              <a:rPr lang="en-US" altLang="en-US" sz="2000" dirty="0">
                <a:latin typeface="Times New Roman" pitchFamily="18" charset="0"/>
              </a:rPr>
              <a:t>The pH of an aqueous solution is defined as:</a:t>
            </a:r>
          </a:p>
        </p:txBody>
      </p:sp>
      <p:graphicFrame>
        <p:nvGraphicFramePr>
          <p:cNvPr id="108550" name="Group 6"/>
          <p:cNvGraphicFramePr>
            <a:graphicFrameLocks noGrp="1"/>
          </p:cNvGraphicFramePr>
          <p:nvPr/>
        </p:nvGraphicFramePr>
        <p:xfrm>
          <a:off x="2438400" y="3273425"/>
          <a:ext cx="7239000" cy="3279776"/>
        </p:xfrm>
        <a:graphic>
          <a:graphicData uri="http://schemas.openxmlformats.org/drawingml/2006/table">
            <a:tbl>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5461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rPr>
                        <a:t>Acid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Formula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rPr>
                        <a:t>pH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476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Acetic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CH</a:t>
                      </a:r>
                      <a:r>
                        <a:rPr kumimoji="0" lang="en-US" sz="2000" b="0" i="0" u="none" strike="noStrike" cap="none" normalizeH="0" baseline="-25000">
                          <a:ln>
                            <a:noFill/>
                          </a:ln>
                          <a:solidFill>
                            <a:schemeClr val="tx1"/>
                          </a:solidFill>
                          <a:effectLst/>
                          <a:latin typeface="Times New Roman" pitchFamily="18" charset="0"/>
                        </a:rPr>
                        <a:t>3</a:t>
                      </a:r>
                      <a:r>
                        <a:rPr kumimoji="0" lang="en-US" sz="2000" b="0" i="0" u="none" strike="noStrike" cap="none" normalizeH="0" baseline="0">
                          <a:ln>
                            <a:noFill/>
                          </a:ln>
                          <a:solidFill>
                            <a:schemeClr val="tx1"/>
                          </a:solidFill>
                          <a:effectLst/>
                          <a:latin typeface="Times New Roman" pitchFamily="18" charset="0"/>
                        </a:rPr>
                        <a:t>COOH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rPr>
                        <a:t>4.7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461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Nitrous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HNO</a:t>
                      </a:r>
                      <a:r>
                        <a:rPr kumimoji="0" lang="en-US" sz="2000" b="0" i="0" u="none" strike="noStrike" cap="none" normalizeH="0" baseline="-25000">
                          <a:ln>
                            <a:noFill/>
                          </a:ln>
                          <a:solidFill>
                            <a:schemeClr val="tx1"/>
                          </a:solidFill>
                          <a:effectLst/>
                          <a:latin typeface="Times New Roman" pitchFamily="18" charset="0"/>
                        </a:rPr>
                        <a:t>2</a:t>
                      </a:r>
                      <a:endParaRPr kumimoji="0" lang="en-US" sz="20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rPr>
                        <a:t>3.3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461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Hydrofluoric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HF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rPr>
                        <a:t>3.1</a:t>
                      </a:r>
                      <a:endParaRPr kumimoji="0" lang="en-US" sz="2000" b="0" i="0" u="none" strike="noStrike" cap="none" normalizeH="0" baseline="30000" dirty="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476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Hypochlorous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HClO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rPr>
                        <a:t>7.4</a:t>
                      </a:r>
                      <a:endParaRPr kumimoji="0" lang="en-US" sz="2000" b="0" i="0" u="none" strike="noStrike" cap="none" normalizeH="0" baseline="30000" dirty="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461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Hydrocyanic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rPr>
                        <a:t>HCN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rPr>
                        <a:t>9</a:t>
                      </a:r>
                      <a:endParaRPr kumimoji="0" lang="en-US" sz="2000" b="0" i="0" u="none" strike="noStrike" cap="none" normalizeH="0" baseline="30000" dirty="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pic>
        <p:nvPicPr>
          <p:cNvPr id="5" name="Picture 4" descr="Picture6.png"/>
          <p:cNvPicPr>
            <a:picLocks noChangeAspect="1"/>
          </p:cNvPicPr>
          <p:nvPr/>
        </p:nvPicPr>
        <p:blipFill>
          <a:blip r:embed="rId2"/>
          <a:stretch>
            <a:fillRect/>
          </a:stretch>
        </p:blipFill>
        <p:spPr>
          <a:xfrm>
            <a:off x="3048000" y="1752600"/>
            <a:ext cx="6248400" cy="1295400"/>
          </a:xfrm>
          <a:prstGeom prst="rect">
            <a:avLst/>
          </a:prstGeom>
        </p:spPr>
      </p:pic>
      <p:sp>
        <p:nvSpPr>
          <p:cNvPr id="6" name="Rectangle 2"/>
          <p:cNvSpPr txBox="1">
            <a:spLocks noChangeArrowheads="1"/>
          </p:cNvSpPr>
          <p:nvPr/>
        </p:nvSpPr>
        <p:spPr bwMode="auto">
          <a:xfrm>
            <a:off x="2482850" y="76200"/>
            <a:ext cx="7239000" cy="457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ctr" eaLnBrk="0" fontAlgn="base" hangingPunct="0">
              <a:spcBef>
                <a:spcPct val="0"/>
              </a:spcBef>
              <a:spcAft>
                <a:spcPct val="0"/>
              </a:spcAft>
              <a:defRPr/>
            </a:pPr>
            <a:r>
              <a:rPr lang="en-US" sz="4400" b="1" kern="0" dirty="0">
                <a:solidFill>
                  <a:srgbClr val="920000"/>
                </a:solidFill>
                <a:effectLst>
                  <a:outerShdw blurRad="38100" dist="38100" dir="2700000" algn="tl">
                    <a:srgbClr val="C0C0C0"/>
                  </a:outerShdw>
                </a:effectLst>
                <a:latin typeface="+mj-lt"/>
                <a:ea typeface="+mj-ea"/>
                <a:cs typeface="+mj-cs"/>
              </a:rPr>
              <a:t>pH, a Concentration Scale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E09E7C7-AE4A-4F02-8437-55BD4488E0EB}"/>
              </a:ext>
            </a:extLst>
          </p:cNvPr>
          <p:cNvSpPr>
            <a:spLocks noGrp="1"/>
          </p:cNvSpPr>
          <p:nvPr>
            <p:ph idx="1"/>
          </p:nvPr>
        </p:nvSpPr>
        <p:spPr/>
        <p:txBody>
          <a:bodyPr>
            <a:normAutofit fontScale="62500" lnSpcReduction="20000"/>
          </a:bodyPr>
          <a:lstStyle/>
          <a:p>
            <a:pPr marL="0" indent="0" algn="ctr">
              <a:buNone/>
            </a:pPr>
            <a:r>
              <a:rPr lang="en-US" sz="13800" b="1" i="0" dirty="0">
                <a:solidFill>
                  <a:srgbClr val="000000"/>
                </a:solidFill>
                <a:effectLst/>
                <a:latin typeface="Manrope"/>
              </a:rPr>
              <a:t>PH </a:t>
            </a:r>
          </a:p>
          <a:p>
            <a:pPr marL="0" indent="0" algn="ctr">
              <a:buNone/>
            </a:pPr>
            <a:r>
              <a:rPr lang="en-US" sz="13800" b="1" i="0" dirty="0">
                <a:solidFill>
                  <a:srgbClr val="000000"/>
                </a:solidFill>
                <a:effectLst/>
                <a:latin typeface="Manrope"/>
              </a:rPr>
              <a:t>&amp; </a:t>
            </a:r>
          </a:p>
          <a:p>
            <a:pPr marL="0" indent="0" algn="ctr">
              <a:buNone/>
            </a:pPr>
            <a:r>
              <a:rPr lang="en-US" sz="13800" b="1" i="0" dirty="0">
                <a:solidFill>
                  <a:srgbClr val="000000"/>
                </a:solidFill>
                <a:effectLst/>
                <a:latin typeface="Manrope"/>
              </a:rPr>
              <a:t>its Applications</a:t>
            </a:r>
            <a:br>
              <a:rPr lang="en-US" sz="13800" b="1" i="0" dirty="0">
                <a:solidFill>
                  <a:srgbClr val="000000"/>
                </a:solidFill>
                <a:effectLst/>
                <a:latin typeface="Manrope"/>
              </a:rPr>
            </a:br>
            <a:endParaRPr lang="en-US" sz="13800" dirty="0"/>
          </a:p>
        </p:txBody>
      </p:sp>
    </p:spTree>
    <p:extLst>
      <p:ext uri="{BB962C8B-B14F-4D97-AF65-F5344CB8AC3E}">
        <p14:creationId xmlns:p14="http://schemas.microsoft.com/office/powerpoint/2010/main" val="26939037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idx="4294967295"/>
          </p:nvPr>
        </p:nvSpPr>
        <p:spPr>
          <a:xfrm>
            <a:off x="1752600" y="76200"/>
            <a:ext cx="2971800" cy="914400"/>
          </a:xfrm>
        </p:spPr>
        <p:txBody>
          <a:bodyPr/>
          <a:lstStyle/>
          <a:p>
            <a:pPr>
              <a:defRPr/>
            </a:pPr>
            <a:r>
              <a:rPr lang="en-US" sz="4800" b="1" dirty="0">
                <a:solidFill>
                  <a:srgbClr val="920000"/>
                </a:solidFill>
                <a:effectLst>
                  <a:outerShdw blurRad="38100" dist="38100" dir="2700000" algn="tl">
                    <a:srgbClr val="C0C0C0"/>
                  </a:outerShdw>
                </a:effectLst>
              </a:rPr>
              <a:t>Titration</a:t>
            </a:r>
            <a:endParaRPr lang="en-US" sz="5400" b="1" dirty="0">
              <a:solidFill>
                <a:srgbClr val="920000"/>
              </a:solidFill>
              <a:effectLst>
                <a:outerShdw blurRad="38100" dist="38100" dir="2700000" algn="tl">
                  <a:srgbClr val="C0C0C0"/>
                </a:outerShdw>
              </a:effectLst>
            </a:endParaRPr>
          </a:p>
        </p:txBody>
      </p:sp>
      <p:sp>
        <p:nvSpPr>
          <p:cNvPr id="72707" name="Rectangle 3"/>
          <p:cNvSpPr>
            <a:spLocks noGrp="1" noChangeArrowheads="1"/>
          </p:cNvSpPr>
          <p:nvPr>
            <p:ph type="body" idx="4294967295"/>
          </p:nvPr>
        </p:nvSpPr>
        <p:spPr>
          <a:xfrm>
            <a:off x="5410200" y="76200"/>
            <a:ext cx="4724400" cy="4495800"/>
          </a:xfrm>
        </p:spPr>
        <p:txBody>
          <a:bodyPr>
            <a:normAutofit lnSpcReduction="10000"/>
          </a:bodyPr>
          <a:lstStyle/>
          <a:p>
            <a:pPr>
              <a:lnSpc>
                <a:spcPct val="80000"/>
              </a:lnSpc>
              <a:buFontTx/>
              <a:buNone/>
              <a:defRPr/>
            </a:pPr>
            <a:r>
              <a:rPr lang="en-US" dirty="0">
                <a:effectLst>
                  <a:outerShdw blurRad="38100" dist="38100" dir="2700000" algn="tl">
                    <a:srgbClr val="C0C0C0"/>
                  </a:outerShdw>
                </a:effectLst>
              </a:rPr>
              <a:t>1.  Add solution from the </a:t>
            </a:r>
            <a:r>
              <a:rPr lang="en-US" dirty="0" err="1">
                <a:effectLst>
                  <a:outerShdw blurRad="38100" dist="38100" dir="2700000" algn="tl">
                    <a:srgbClr val="C0C0C0"/>
                  </a:outerShdw>
                </a:effectLst>
              </a:rPr>
              <a:t>buret</a:t>
            </a:r>
            <a:r>
              <a:rPr lang="en-US" dirty="0">
                <a:effectLst>
                  <a:outerShdw blurRad="38100" dist="38100" dir="2700000" algn="tl">
                    <a:srgbClr val="C0C0C0"/>
                  </a:outerShdw>
                </a:effectLst>
              </a:rPr>
              <a:t>.</a:t>
            </a:r>
          </a:p>
          <a:p>
            <a:pPr>
              <a:lnSpc>
                <a:spcPct val="80000"/>
              </a:lnSpc>
              <a:buFontTx/>
              <a:buNone/>
              <a:defRPr/>
            </a:pPr>
            <a:r>
              <a:rPr lang="en-US" dirty="0">
                <a:effectLst>
                  <a:outerShdw blurRad="38100" dist="38100" dir="2700000" algn="tl">
                    <a:srgbClr val="C0C0C0"/>
                  </a:outerShdw>
                </a:effectLst>
              </a:rPr>
              <a:t>2.  Reagent (base) reacts with compound (acid) in solution in the flask.</a:t>
            </a:r>
          </a:p>
          <a:p>
            <a:pPr>
              <a:lnSpc>
                <a:spcPct val="80000"/>
              </a:lnSpc>
              <a:buFontTx/>
              <a:buNone/>
              <a:defRPr/>
            </a:pPr>
            <a:r>
              <a:rPr lang="en-US" dirty="0">
                <a:effectLst>
                  <a:outerShdw blurRad="38100" dist="38100" dir="2700000" algn="tl">
                    <a:srgbClr val="C0C0C0"/>
                  </a:outerShdw>
                </a:effectLst>
              </a:rPr>
              <a:t>3.  Indicator shows when exact stoichiometric reaction has occurred.</a:t>
            </a:r>
          </a:p>
          <a:p>
            <a:pPr>
              <a:lnSpc>
                <a:spcPct val="80000"/>
              </a:lnSpc>
              <a:buFontTx/>
              <a:buNone/>
              <a:defRPr/>
            </a:pPr>
            <a:r>
              <a:rPr lang="en-US" dirty="0">
                <a:effectLst>
                  <a:outerShdw blurRad="38100" dist="38100" dir="2700000" algn="tl">
                    <a:srgbClr val="C0C0C0"/>
                  </a:outerShdw>
                </a:effectLst>
              </a:rPr>
              <a:t>4.  Net ionic equation</a:t>
            </a:r>
          </a:p>
          <a:p>
            <a:pPr>
              <a:lnSpc>
                <a:spcPct val="80000"/>
              </a:lnSpc>
              <a:buFontTx/>
              <a:buNone/>
              <a:defRPr/>
            </a:pPr>
            <a:r>
              <a:rPr lang="en-US" dirty="0">
                <a:effectLst>
                  <a:outerShdw blurRad="38100" dist="38100" dir="2700000" algn="tl">
                    <a:srgbClr val="C0C0C0"/>
                  </a:outerShdw>
                </a:effectLst>
              </a:rPr>
              <a:t>      H</a:t>
            </a:r>
            <a:r>
              <a:rPr lang="en-US" baseline="30000" dirty="0">
                <a:effectLst>
                  <a:outerShdw blurRad="38100" dist="38100" dir="2700000" algn="tl">
                    <a:srgbClr val="C0C0C0"/>
                  </a:outerShdw>
                </a:effectLst>
              </a:rPr>
              <a:t>+</a:t>
            </a:r>
            <a:r>
              <a:rPr lang="en-US" dirty="0">
                <a:effectLst>
                  <a:outerShdw blurRad="38100" dist="38100" dir="2700000" algn="tl">
                    <a:srgbClr val="C0C0C0"/>
                  </a:outerShdw>
                </a:effectLst>
              </a:rPr>
              <a:t>   +   OH</a:t>
            </a:r>
            <a:r>
              <a:rPr lang="en-US" baseline="30000" dirty="0">
                <a:effectLst>
                  <a:outerShdw blurRad="38100" dist="38100" dir="2700000" algn="tl">
                    <a:srgbClr val="C0C0C0"/>
                  </a:outerShdw>
                </a:effectLst>
              </a:rPr>
              <a:t>-</a:t>
            </a:r>
            <a:r>
              <a:rPr lang="en-US" dirty="0">
                <a:effectLst>
                  <a:outerShdw blurRad="38100" dist="38100" dir="2700000" algn="tl">
                    <a:srgbClr val="C0C0C0"/>
                  </a:outerShdw>
                </a:effectLst>
              </a:rPr>
              <a:t>  --&gt;  H</a:t>
            </a:r>
            <a:r>
              <a:rPr lang="en-US" baseline="-25000" dirty="0">
                <a:effectLst>
                  <a:outerShdw blurRad="38100" dist="38100" dir="2700000" algn="tl">
                    <a:srgbClr val="C0C0C0"/>
                  </a:outerShdw>
                </a:effectLst>
              </a:rPr>
              <a:t>2</a:t>
            </a:r>
            <a:r>
              <a:rPr lang="en-US" dirty="0">
                <a:effectLst>
                  <a:outerShdw blurRad="38100" dist="38100" dir="2700000" algn="tl">
                    <a:srgbClr val="C0C0C0"/>
                  </a:outerShdw>
                </a:effectLst>
              </a:rPr>
              <a:t>O</a:t>
            </a:r>
          </a:p>
          <a:p>
            <a:pPr>
              <a:lnSpc>
                <a:spcPct val="80000"/>
              </a:lnSpc>
              <a:buFontTx/>
              <a:buNone/>
              <a:defRPr/>
            </a:pPr>
            <a:r>
              <a:rPr lang="en-US" dirty="0">
                <a:effectLst>
                  <a:outerShdw blurRad="38100" dist="38100" dir="2700000" algn="tl">
                    <a:srgbClr val="C0C0C0"/>
                  </a:outerShdw>
                </a:effectLst>
              </a:rPr>
              <a:t>5.  At equivalence point </a:t>
            </a:r>
          </a:p>
          <a:p>
            <a:pPr>
              <a:lnSpc>
                <a:spcPct val="80000"/>
              </a:lnSpc>
              <a:buFontTx/>
              <a:buNone/>
              <a:defRPr/>
            </a:pPr>
            <a:r>
              <a:rPr lang="en-US" dirty="0">
                <a:effectLst>
                  <a:outerShdw blurRad="38100" dist="38100" dir="2700000" algn="tl">
                    <a:srgbClr val="C0C0C0"/>
                  </a:outerShdw>
                </a:effectLst>
              </a:rPr>
              <a:t>     moles H</a:t>
            </a:r>
            <a:r>
              <a:rPr lang="en-US" baseline="30000" dirty="0">
                <a:effectLst>
                  <a:outerShdw blurRad="38100" dist="38100" dir="2700000" algn="tl">
                    <a:srgbClr val="C0C0C0"/>
                  </a:outerShdw>
                </a:effectLst>
              </a:rPr>
              <a:t>+</a:t>
            </a:r>
            <a:r>
              <a:rPr lang="en-US" dirty="0">
                <a:effectLst>
                  <a:outerShdw blurRad="38100" dist="38100" dir="2700000" algn="tl">
                    <a:srgbClr val="C0C0C0"/>
                  </a:outerShdw>
                </a:effectLst>
              </a:rPr>
              <a:t>  =  moles OH</a:t>
            </a:r>
            <a:r>
              <a:rPr lang="en-US" baseline="30000" dirty="0">
                <a:effectLst>
                  <a:outerShdw blurRad="38100" dist="38100" dir="2700000" algn="tl">
                    <a:srgbClr val="C0C0C0"/>
                  </a:outerShdw>
                </a:effectLst>
              </a:rPr>
              <a:t>-</a:t>
            </a:r>
            <a:endParaRPr lang="en-US" dirty="0">
              <a:effectLst>
                <a:outerShdw blurRad="38100" dist="38100" dir="2700000" algn="tl">
                  <a:srgbClr val="C0C0C0"/>
                </a:outerShdw>
              </a:effectLst>
            </a:endParaRPr>
          </a:p>
        </p:txBody>
      </p:sp>
      <p:pic>
        <p:nvPicPr>
          <p:cNvPr id="13316" name="Picture 4">
            <a:hlinkClick r:id="rId3" action="ppaction://hlinkfile"/>
          </p:cNvPr>
          <p:cNvPicPr>
            <a:picLocks noChangeAspect="1" noChangeArrowheads="1"/>
          </p:cNvPicPr>
          <p:nvPr/>
        </p:nvPicPr>
        <p:blipFill>
          <a:blip r:embed="rId4" cstate="print"/>
          <a:srcRect/>
          <a:stretch>
            <a:fillRect/>
          </a:stretch>
        </p:blipFill>
        <p:spPr bwMode="auto">
          <a:xfrm>
            <a:off x="1752601" y="914400"/>
            <a:ext cx="3078163" cy="3581400"/>
          </a:xfrm>
          <a:prstGeom prst="rect">
            <a:avLst/>
          </a:prstGeom>
          <a:noFill/>
          <a:ln w="9525">
            <a:solidFill>
              <a:schemeClr val="tx1"/>
            </a:solidFill>
            <a:miter lim="800000"/>
            <a:headEnd/>
            <a:tailEnd/>
          </a:ln>
        </p:spPr>
      </p:pic>
      <p:sp>
        <p:nvSpPr>
          <p:cNvPr id="13317" name="TextBox 4"/>
          <p:cNvSpPr txBox="1">
            <a:spLocks noChangeArrowheads="1"/>
          </p:cNvSpPr>
          <p:nvPr/>
        </p:nvSpPr>
        <p:spPr bwMode="auto">
          <a:xfrm>
            <a:off x="1752600" y="4724400"/>
            <a:ext cx="2514600" cy="1754188"/>
          </a:xfrm>
          <a:prstGeom prst="rect">
            <a:avLst/>
          </a:prstGeom>
          <a:noFill/>
          <a:ln w="9525">
            <a:noFill/>
            <a:miter lim="800000"/>
            <a:headEnd/>
            <a:tailEnd/>
          </a:ln>
        </p:spPr>
        <p:txBody>
          <a:bodyPr>
            <a:spAutoFit/>
          </a:bodyPr>
          <a:lstStyle/>
          <a:p>
            <a:r>
              <a:rPr lang="en-US"/>
              <a:t>Titrant	  	       </a:t>
            </a:r>
          </a:p>
          <a:p>
            <a:r>
              <a:rPr lang="en-US"/>
              <a:t>Equivalence Point</a:t>
            </a:r>
          </a:p>
          <a:p>
            <a:r>
              <a:rPr lang="en-US"/>
              <a:t>Primary Standard	       </a:t>
            </a:r>
          </a:p>
          <a:p>
            <a:r>
              <a:rPr lang="en-US"/>
              <a:t>End Point</a:t>
            </a:r>
          </a:p>
          <a:p>
            <a:r>
              <a:rPr lang="en-US"/>
              <a:t>Secondary Standard   </a:t>
            </a:r>
          </a:p>
          <a:p>
            <a:r>
              <a:rPr lang="en-US"/>
              <a:t>Titration</a:t>
            </a:r>
          </a:p>
        </p:txBody>
      </p:sp>
      <p:pic>
        <p:nvPicPr>
          <p:cNvPr id="13318" name="Picture 7" descr="titration curves for strong and weak acids"/>
          <p:cNvPicPr>
            <a:picLocks noChangeAspect="1" noChangeArrowheads="1"/>
          </p:cNvPicPr>
          <p:nvPr/>
        </p:nvPicPr>
        <p:blipFill>
          <a:blip r:embed="rId5" cstate="print"/>
          <a:srcRect/>
          <a:stretch>
            <a:fillRect/>
          </a:stretch>
        </p:blipFill>
        <p:spPr bwMode="auto">
          <a:xfrm>
            <a:off x="4724400" y="4572001"/>
            <a:ext cx="2933700" cy="2085975"/>
          </a:xfrm>
          <a:prstGeom prst="rect">
            <a:avLst/>
          </a:prstGeom>
          <a:noFill/>
          <a:ln w="9525">
            <a:noFill/>
            <a:miter lim="800000"/>
            <a:headEnd/>
            <a:tailEnd/>
          </a:ln>
        </p:spPr>
      </p:pic>
      <p:pic>
        <p:nvPicPr>
          <p:cNvPr id="13319" name="Picture 9" descr="titraton curve for carbonic acid"/>
          <p:cNvPicPr>
            <a:picLocks noChangeAspect="1" noChangeArrowheads="1"/>
          </p:cNvPicPr>
          <p:nvPr/>
        </p:nvPicPr>
        <p:blipFill>
          <a:blip r:embed="rId6" cstate="print"/>
          <a:srcRect/>
          <a:stretch>
            <a:fillRect/>
          </a:stretch>
        </p:blipFill>
        <p:spPr bwMode="auto">
          <a:xfrm>
            <a:off x="7924800" y="4495800"/>
            <a:ext cx="2514600" cy="2171700"/>
          </a:xfrm>
          <a:prstGeom prst="rect">
            <a:avLst/>
          </a:prstGeom>
          <a:noFill/>
          <a:ln w="9525">
            <a:noFill/>
            <a:miter lim="800000"/>
            <a:headEnd/>
            <a:tailEnd/>
          </a:ln>
        </p:spPr>
      </p:pic>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water dissociation and pH concept map"/>
          <p:cNvPicPr>
            <a:picLocks noChangeAspect="1" noChangeArrowheads="1"/>
          </p:cNvPicPr>
          <p:nvPr/>
        </p:nvPicPr>
        <p:blipFill>
          <a:blip r:embed="rId2" cstate="print"/>
          <a:srcRect/>
          <a:stretch>
            <a:fillRect/>
          </a:stretch>
        </p:blipFill>
        <p:spPr bwMode="auto">
          <a:xfrm>
            <a:off x="1905001" y="457200"/>
            <a:ext cx="8486775" cy="5943600"/>
          </a:xfrm>
          <a:prstGeom prst="rect">
            <a:avLst/>
          </a:prstGeom>
          <a:noFill/>
          <a:ln w="9525">
            <a:noFill/>
            <a:miter lim="800000"/>
            <a:headEnd/>
            <a:tailEnd/>
          </a:ln>
        </p:spPr>
      </p:pic>
      <p:sp>
        <p:nvSpPr>
          <p:cNvPr id="16387" name="Rectangle 2"/>
          <p:cNvSpPr>
            <a:spLocks noChangeArrowheads="1"/>
          </p:cNvSpPr>
          <p:nvPr/>
        </p:nvSpPr>
        <p:spPr bwMode="auto">
          <a:xfrm>
            <a:off x="4267200" y="6443663"/>
            <a:ext cx="6400800" cy="368300"/>
          </a:xfrm>
          <a:prstGeom prst="rect">
            <a:avLst/>
          </a:prstGeom>
          <a:noFill/>
          <a:ln w="9525">
            <a:noFill/>
            <a:miter lim="800000"/>
            <a:headEnd/>
            <a:tailEnd/>
          </a:ln>
        </p:spPr>
        <p:txBody>
          <a:bodyPr>
            <a:spAutoFit/>
          </a:bodyPr>
          <a:lstStyle/>
          <a:p>
            <a:r>
              <a:rPr lang="en-US"/>
              <a:t>http://www.chem1.com/acad/webtext/abcon/abcon-2.html</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1524000" y="76201"/>
            <a:ext cx="9144000" cy="639763"/>
          </a:xfrm>
        </p:spPr>
        <p:txBody>
          <a:bodyPr>
            <a:normAutofit fontScale="90000"/>
          </a:bodyPr>
          <a:lstStyle/>
          <a:p>
            <a:pPr algn="ctr" eaLnBrk="1" hangingPunct="1"/>
            <a:r>
              <a:rPr lang="en-US" altLang="en-US" b="1" dirty="0">
                <a:solidFill>
                  <a:srgbClr val="920000"/>
                </a:solidFill>
                <a:effectLst>
                  <a:outerShdw blurRad="38100" dist="38100" dir="2700000" algn="tl">
                    <a:srgbClr val="000000">
                      <a:alpha val="43137"/>
                    </a:srgbClr>
                  </a:outerShdw>
                </a:effectLst>
              </a:rPr>
              <a:t>Autoionization of Water</a:t>
            </a:r>
          </a:p>
        </p:txBody>
      </p:sp>
      <p:sp>
        <p:nvSpPr>
          <p:cNvPr id="2052" name="Rectangle 3"/>
          <p:cNvSpPr>
            <a:spLocks noGrp="1" noChangeArrowheads="1"/>
          </p:cNvSpPr>
          <p:nvPr>
            <p:ph type="body" sz="half" idx="1"/>
          </p:nvPr>
        </p:nvSpPr>
        <p:spPr>
          <a:xfrm>
            <a:off x="1219200" y="735014"/>
            <a:ext cx="9143999" cy="4618006"/>
          </a:xfrm>
        </p:spPr>
        <p:txBody>
          <a:bodyPr>
            <a:normAutofit fontScale="62500" lnSpcReduction="20000"/>
          </a:bodyPr>
          <a:lstStyle/>
          <a:p>
            <a:pPr marL="173038" indent="-173038">
              <a:defRPr/>
            </a:pPr>
            <a:r>
              <a:rPr lang="en-US" sz="3600" dirty="0"/>
              <a:t>Because water is amphiprotic, one water molecule can react with another to form an OH</a:t>
            </a:r>
            <a:r>
              <a:rPr lang="en-US" sz="3600" baseline="30000" dirty="0"/>
              <a:t>– </a:t>
            </a:r>
            <a:r>
              <a:rPr lang="en-US" sz="3600" dirty="0"/>
              <a:t>ion and an H</a:t>
            </a:r>
            <a:r>
              <a:rPr lang="en-US" sz="3600" baseline="-25000" dirty="0"/>
              <a:t>3</a:t>
            </a:r>
            <a:r>
              <a:rPr lang="en-US" sz="3600" dirty="0"/>
              <a:t>O</a:t>
            </a:r>
            <a:r>
              <a:rPr lang="en-US" sz="3600" baseline="30000" dirty="0"/>
              <a:t>+ </a:t>
            </a:r>
            <a:r>
              <a:rPr lang="en-US" sz="3600" dirty="0"/>
              <a:t>ion in an autoionization process:</a:t>
            </a:r>
          </a:p>
          <a:p>
            <a:pPr marL="173038" indent="-173038">
              <a:buNone/>
              <a:defRPr/>
            </a:pPr>
            <a:r>
              <a:rPr lang="en-US" sz="4400" dirty="0"/>
              <a:t>                     2H</a:t>
            </a:r>
            <a:r>
              <a:rPr lang="en-US" sz="4400" baseline="-25000" dirty="0"/>
              <a:t>2</a:t>
            </a:r>
            <a:r>
              <a:rPr lang="en-US" sz="4400" dirty="0"/>
              <a:t>O</a:t>
            </a:r>
            <a:r>
              <a:rPr lang="en-US" sz="4400" baseline="-25000" dirty="0"/>
              <a:t>(l)</a:t>
            </a:r>
            <a:r>
              <a:rPr lang="en-US" sz="4400" dirty="0">
                <a:ea typeface="ヒラギノ角ゴ Pro W3"/>
                <a:cs typeface="ヒラギノ角ゴ Pro W3"/>
                <a:sym typeface="MT Extra" pitchFamily="18" charset="2"/>
              </a:rPr>
              <a:t>⇋</a:t>
            </a:r>
            <a:r>
              <a:rPr lang="en-US" sz="4400" dirty="0">
                <a:sym typeface="MT Extra" pitchFamily="18" charset="2"/>
              </a:rPr>
              <a:t>H</a:t>
            </a:r>
            <a:r>
              <a:rPr lang="en-US" sz="4400" baseline="-25000" dirty="0">
                <a:sym typeface="MT Extra" pitchFamily="18" charset="2"/>
              </a:rPr>
              <a:t>3</a:t>
            </a:r>
            <a:r>
              <a:rPr lang="en-US" sz="4400" dirty="0">
                <a:sym typeface="MT Extra" pitchFamily="18" charset="2"/>
              </a:rPr>
              <a:t>O</a:t>
            </a:r>
            <a:r>
              <a:rPr lang="en-US" sz="4400" baseline="30000" dirty="0">
                <a:sym typeface="MT Extra" pitchFamily="18" charset="2"/>
              </a:rPr>
              <a:t>+ </a:t>
            </a:r>
            <a:r>
              <a:rPr lang="en-US" sz="4400" baseline="-25000" dirty="0">
                <a:sym typeface="MT Extra" pitchFamily="18" charset="2"/>
              </a:rPr>
              <a:t>(</a:t>
            </a:r>
            <a:r>
              <a:rPr lang="en-US" sz="4400" baseline="-25000" dirty="0" err="1">
                <a:sym typeface="MT Extra" pitchFamily="18" charset="2"/>
              </a:rPr>
              <a:t>aq</a:t>
            </a:r>
            <a:r>
              <a:rPr lang="en-US" sz="4400" baseline="-25000" dirty="0">
                <a:sym typeface="MT Extra" pitchFamily="18" charset="2"/>
              </a:rPr>
              <a:t>) </a:t>
            </a:r>
            <a:r>
              <a:rPr lang="en-US" sz="4400" dirty="0">
                <a:sym typeface="MT Extra" pitchFamily="18" charset="2"/>
              </a:rPr>
              <a:t>+ OH</a:t>
            </a:r>
            <a:r>
              <a:rPr lang="en-US" sz="4400" baseline="30000" dirty="0">
                <a:sym typeface="MT Extra" pitchFamily="18" charset="2"/>
              </a:rPr>
              <a:t>– </a:t>
            </a:r>
            <a:r>
              <a:rPr lang="en-US" sz="4400" baseline="-25000" dirty="0">
                <a:sym typeface="MT Extra" pitchFamily="18" charset="2"/>
              </a:rPr>
              <a:t>(</a:t>
            </a:r>
            <a:r>
              <a:rPr lang="en-US" sz="4400" baseline="-25000" dirty="0" err="1">
                <a:sym typeface="MT Extra" pitchFamily="18" charset="2"/>
              </a:rPr>
              <a:t>aq</a:t>
            </a:r>
            <a:r>
              <a:rPr lang="en-US" sz="4400" baseline="-25000" dirty="0">
                <a:sym typeface="MT Extra" pitchFamily="18" charset="2"/>
              </a:rPr>
              <a:t>)</a:t>
            </a:r>
          </a:p>
          <a:p>
            <a:pPr marL="173038" indent="-173038">
              <a:buNone/>
              <a:defRPr/>
            </a:pPr>
            <a:endParaRPr lang="en-US" baseline="-25000" dirty="0">
              <a:sym typeface="MT Extra" pitchFamily="18" charset="2"/>
            </a:endParaRPr>
          </a:p>
          <a:p>
            <a:pPr marL="173038" indent="-173038">
              <a:buNone/>
              <a:defRPr/>
            </a:pPr>
            <a:r>
              <a:rPr lang="en-US" sz="3600" dirty="0">
                <a:sym typeface="MT Extra" pitchFamily="18" charset="2"/>
              </a:rPr>
              <a:t>•   Equilibrium constant </a:t>
            </a:r>
            <a:r>
              <a:rPr lang="en-US" sz="3600" i="1" dirty="0">
                <a:sym typeface="MT Extra" pitchFamily="18" charset="2"/>
              </a:rPr>
              <a:t>K</a:t>
            </a:r>
            <a:r>
              <a:rPr lang="en-US" sz="3600" dirty="0">
                <a:sym typeface="MT Extra" pitchFamily="18" charset="2"/>
              </a:rPr>
              <a:t> for this reaction can be written as</a:t>
            </a:r>
          </a:p>
          <a:p>
            <a:pPr marL="173038" indent="-173038">
              <a:buNone/>
              <a:defRPr/>
            </a:pPr>
            <a:r>
              <a:rPr lang="en-US" sz="3600" dirty="0">
                <a:sym typeface="MT Extra" pitchFamily="18" charset="2"/>
              </a:rPr>
              <a:t>                                                         [H</a:t>
            </a:r>
            <a:r>
              <a:rPr lang="en-US" sz="3600" baseline="-25000" dirty="0">
                <a:sym typeface="MT Extra" pitchFamily="18" charset="2"/>
              </a:rPr>
              <a:t>3</a:t>
            </a:r>
            <a:r>
              <a:rPr lang="en-US" sz="3600" dirty="0">
                <a:sym typeface="MT Extra" pitchFamily="18" charset="2"/>
              </a:rPr>
              <a:t>O</a:t>
            </a:r>
            <a:r>
              <a:rPr lang="en-US" sz="3600" baseline="30000" dirty="0">
                <a:sym typeface="MT Extra" pitchFamily="18" charset="2"/>
              </a:rPr>
              <a:t>+</a:t>
            </a:r>
            <a:r>
              <a:rPr lang="en-US" sz="3600" dirty="0">
                <a:sym typeface="MT Extra" pitchFamily="18" charset="2"/>
              </a:rPr>
              <a:t>] [OH</a:t>
            </a:r>
            <a:r>
              <a:rPr lang="en-US" sz="3600" baseline="44000" dirty="0">
                <a:sym typeface="MT Extra" pitchFamily="18" charset="2"/>
              </a:rPr>
              <a:t>–</a:t>
            </a:r>
            <a:r>
              <a:rPr lang="en-US" sz="3600" dirty="0">
                <a:sym typeface="MT Extra" pitchFamily="18" charset="2"/>
              </a:rPr>
              <a:t>]           </a:t>
            </a:r>
          </a:p>
          <a:p>
            <a:pPr marL="173038" indent="-173038">
              <a:buNone/>
              <a:defRPr/>
            </a:pPr>
            <a:r>
              <a:rPr lang="en-US" sz="3600" dirty="0">
                <a:sym typeface="MT Extra" pitchFamily="18" charset="2"/>
              </a:rPr>
              <a:t>                                                                [H</a:t>
            </a:r>
            <a:r>
              <a:rPr lang="en-US" sz="3600" baseline="-25000" dirty="0">
                <a:sym typeface="MT Extra" pitchFamily="18" charset="2"/>
              </a:rPr>
              <a:t>2</a:t>
            </a:r>
            <a:r>
              <a:rPr lang="en-US" sz="3600" dirty="0">
                <a:sym typeface="MT Extra" pitchFamily="18" charset="2"/>
              </a:rPr>
              <a:t>O]</a:t>
            </a:r>
            <a:r>
              <a:rPr lang="en-US" sz="3600" baseline="30000" dirty="0">
                <a:sym typeface="MT Extra" pitchFamily="18" charset="2"/>
              </a:rPr>
              <a:t>2</a:t>
            </a:r>
          </a:p>
          <a:p>
            <a:pPr marL="173038" indent="-173038">
              <a:buNone/>
              <a:defRPr/>
            </a:pPr>
            <a:endParaRPr lang="en-US" baseline="30000" dirty="0">
              <a:sym typeface="MT Extra" pitchFamily="18" charset="2"/>
            </a:endParaRPr>
          </a:p>
          <a:p>
            <a:pPr marL="173038" indent="-173038">
              <a:defRPr/>
            </a:pPr>
            <a:r>
              <a:rPr lang="en-US" sz="3600" dirty="0">
                <a:sym typeface="MT Extra" pitchFamily="18" charset="2"/>
              </a:rPr>
              <a:t>When pure liquid water is in equilibrium with hydronium and hydroxide ions at 25ºC, the concentrations of hydronium ion and hydroxide ion are equal: </a:t>
            </a:r>
          </a:p>
          <a:p>
            <a:pPr>
              <a:defRPr/>
            </a:pPr>
            <a:endParaRPr lang="en-US" dirty="0">
              <a:sym typeface="MT Extra" pitchFamily="18" charset="2"/>
            </a:endParaRPr>
          </a:p>
          <a:p>
            <a:pPr>
              <a:buFontTx/>
              <a:buNone/>
              <a:defRPr/>
            </a:pPr>
            <a:r>
              <a:rPr lang="en-US" sz="3600" dirty="0">
                <a:sym typeface="MT Extra" pitchFamily="18" charset="2"/>
              </a:rPr>
              <a:t>	</a:t>
            </a:r>
            <a:r>
              <a:rPr lang="en-US" sz="3600" b="1" dirty="0">
                <a:solidFill>
                  <a:srgbClr val="C00000"/>
                </a:solidFill>
                <a:effectLst>
                  <a:outerShdw blurRad="38100" dist="38100" dir="2700000" algn="tl">
                    <a:srgbClr val="000000">
                      <a:alpha val="43137"/>
                    </a:srgbClr>
                  </a:outerShdw>
                </a:effectLst>
                <a:sym typeface="MT Extra" pitchFamily="18" charset="2"/>
              </a:rPr>
              <a:t>          [H</a:t>
            </a:r>
            <a:r>
              <a:rPr lang="en-US" sz="3600" b="1" baseline="-25000" dirty="0">
                <a:solidFill>
                  <a:srgbClr val="C00000"/>
                </a:solidFill>
                <a:effectLst>
                  <a:outerShdw blurRad="38100" dist="38100" dir="2700000" algn="tl">
                    <a:srgbClr val="000000">
                      <a:alpha val="43137"/>
                    </a:srgbClr>
                  </a:outerShdw>
                </a:effectLst>
                <a:sym typeface="MT Extra" pitchFamily="18" charset="2"/>
              </a:rPr>
              <a:t>3</a:t>
            </a:r>
            <a:r>
              <a:rPr lang="en-US" sz="3600" b="1" dirty="0">
                <a:solidFill>
                  <a:srgbClr val="C00000"/>
                </a:solidFill>
                <a:effectLst>
                  <a:outerShdw blurRad="38100" dist="38100" dir="2700000" algn="tl">
                    <a:srgbClr val="000000">
                      <a:alpha val="43137"/>
                    </a:srgbClr>
                  </a:outerShdw>
                </a:effectLst>
                <a:sym typeface="MT Extra" pitchFamily="18" charset="2"/>
              </a:rPr>
              <a:t>O</a:t>
            </a:r>
            <a:r>
              <a:rPr lang="en-US" sz="3600" b="1" baseline="30000" dirty="0">
                <a:solidFill>
                  <a:srgbClr val="C00000"/>
                </a:solidFill>
                <a:effectLst>
                  <a:outerShdw blurRad="38100" dist="38100" dir="2700000" algn="tl">
                    <a:srgbClr val="000000">
                      <a:alpha val="43137"/>
                    </a:srgbClr>
                  </a:outerShdw>
                </a:effectLst>
                <a:sym typeface="MT Extra" pitchFamily="18" charset="2"/>
              </a:rPr>
              <a:t>+</a:t>
            </a:r>
            <a:r>
              <a:rPr lang="en-US" sz="3600" b="1" dirty="0">
                <a:solidFill>
                  <a:srgbClr val="C00000"/>
                </a:solidFill>
                <a:effectLst>
                  <a:outerShdw blurRad="38100" dist="38100" dir="2700000" algn="tl">
                    <a:srgbClr val="000000">
                      <a:alpha val="43137"/>
                    </a:srgbClr>
                  </a:outerShdw>
                </a:effectLst>
                <a:sym typeface="MT Extra" pitchFamily="18" charset="2"/>
              </a:rPr>
              <a:t>]=[OH</a:t>
            </a:r>
            <a:r>
              <a:rPr lang="en-US" sz="3600" b="1" baseline="30000" dirty="0">
                <a:solidFill>
                  <a:srgbClr val="C00000"/>
                </a:solidFill>
                <a:effectLst>
                  <a:outerShdw blurRad="38100" dist="38100" dir="2700000" algn="tl">
                    <a:srgbClr val="000000">
                      <a:alpha val="43137"/>
                    </a:srgbClr>
                  </a:outerShdw>
                </a:effectLst>
                <a:sym typeface="MT Extra" pitchFamily="18" charset="2"/>
              </a:rPr>
              <a:t>–</a:t>
            </a:r>
            <a:r>
              <a:rPr lang="en-US" sz="3600" b="1" dirty="0">
                <a:solidFill>
                  <a:srgbClr val="C00000"/>
                </a:solidFill>
                <a:effectLst>
                  <a:outerShdw blurRad="38100" dist="38100" dir="2700000" algn="tl">
                    <a:srgbClr val="000000">
                      <a:alpha val="43137"/>
                    </a:srgbClr>
                  </a:outerShdw>
                </a:effectLst>
                <a:sym typeface="MT Extra" pitchFamily="18" charset="2"/>
              </a:rPr>
              <a:t>] = 1.0 x 10</a:t>
            </a:r>
            <a:r>
              <a:rPr lang="en-US" sz="3600" b="1" baseline="30000" dirty="0">
                <a:solidFill>
                  <a:srgbClr val="C00000"/>
                </a:solidFill>
                <a:effectLst>
                  <a:outerShdw blurRad="38100" dist="38100" dir="2700000" algn="tl">
                    <a:srgbClr val="000000">
                      <a:alpha val="43137"/>
                    </a:srgbClr>
                  </a:outerShdw>
                </a:effectLst>
                <a:sym typeface="MT Extra" pitchFamily="18" charset="2"/>
              </a:rPr>
              <a:t>–7 </a:t>
            </a:r>
            <a:r>
              <a:rPr lang="en-US" sz="3600" b="1" dirty="0">
                <a:solidFill>
                  <a:srgbClr val="C00000"/>
                </a:solidFill>
                <a:effectLst>
                  <a:outerShdw blurRad="38100" dist="38100" dir="2700000" algn="tl">
                    <a:srgbClr val="000000">
                      <a:alpha val="43137"/>
                    </a:srgbClr>
                  </a:outerShdw>
                </a:effectLst>
                <a:sym typeface="MT Extra" pitchFamily="18" charset="2"/>
              </a:rPr>
              <a:t>M       [H</a:t>
            </a:r>
            <a:r>
              <a:rPr lang="en-US" sz="3600" b="1" baseline="-25000" dirty="0">
                <a:solidFill>
                  <a:srgbClr val="C00000"/>
                </a:solidFill>
                <a:effectLst>
                  <a:outerShdw blurRad="38100" dist="38100" dir="2700000" algn="tl">
                    <a:srgbClr val="000000">
                      <a:alpha val="43137"/>
                    </a:srgbClr>
                  </a:outerShdw>
                </a:effectLst>
                <a:sym typeface="MT Extra" pitchFamily="18" charset="2"/>
              </a:rPr>
              <a:t>3</a:t>
            </a:r>
            <a:r>
              <a:rPr lang="en-US" sz="3600" b="1" dirty="0">
                <a:solidFill>
                  <a:srgbClr val="C00000"/>
                </a:solidFill>
                <a:effectLst>
                  <a:outerShdw blurRad="38100" dist="38100" dir="2700000" algn="tl">
                    <a:srgbClr val="000000">
                      <a:alpha val="43137"/>
                    </a:srgbClr>
                  </a:outerShdw>
                </a:effectLst>
                <a:sym typeface="MT Extra" pitchFamily="18" charset="2"/>
              </a:rPr>
              <a:t>O</a:t>
            </a:r>
            <a:r>
              <a:rPr lang="en-US" sz="3600" b="1" baseline="30000" dirty="0">
                <a:solidFill>
                  <a:srgbClr val="C00000"/>
                </a:solidFill>
                <a:effectLst>
                  <a:outerShdw blurRad="38100" dist="38100" dir="2700000" algn="tl">
                    <a:srgbClr val="000000">
                      <a:alpha val="43137"/>
                    </a:srgbClr>
                  </a:outerShdw>
                </a:effectLst>
                <a:sym typeface="MT Extra" pitchFamily="18" charset="2"/>
              </a:rPr>
              <a:t>+</a:t>
            </a:r>
            <a:r>
              <a:rPr lang="en-US" sz="3600" b="1" dirty="0">
                <a:solidFill>
                  <a:srgbClr val="C00000"/>
                </a:solidFill>
                <a:effectLst>
                  <a:outerShdw blurRad="38100" dist="38100" dir="2700000" algn="tl">
                    <a:srgbClr val="000000">
                      <a:alpha val="43137"/>
                    </a:srgbClr>
                  </a:outerShdw>
                </a:effectLst>
                <a:sym typeface="MT Extra" pitchFamily="18" charset="2"/>
              </a:rPr>
              <a:t>][OH</a:t>
            </a:r>
            <a:r>
              <a:rPr lang="en-US" sz="3600" b="1" baseline="30000" dirty="0">
                <a:solidFill>
                  <a:srgbClr val="C00000"/>
                </a:solidFill>
                <a:effectLst>
                  <a:outerShdw blurRad="38100" dist="38100" dir="2700000" algn="tl">
                    <a:srgbClr val="000000">
                      <a:alpha val="43137"/>
                    </a:srgbClr>
                  </a:outerShdw>
                </a:effectLst>
                <a:sym typeface="MT Extra" pitchFamily="18" charset="2"/>
              </a:rPr>
              <a:t>–</a:t>
            </a:r>
            <a:r>
              <a:rPr lang="en-US" sz="3600" b="1" dirty="0">
                <a:solidFill>
                  <a:srgbClr val="C00000"/>
                </a:solidFill>
                <a:effectLst>
                  <a:outerShdw blurRad="38100" dist="38100" dir="2700000" algn="tl">
                    <a:srgbClr val="000000">
                      <a:alpha val="43137"/>
                    </a:srgbClr>
                  </a:outerShdw>
                </a:effectLst>
                <a:sym typeface="MT Extra" pitchFamily="18" charset="2"/>
              </a:rPr>
              <a:t>] = 1.0 x 10</a:t>
            </a:r>
            <a:r>
              <a:rPr lang="en-US" sz="3600" b="1" baseline="30000" dirty="0">
                <a:solidFill>
                  <a:srgbClr val="C00000"/>
                </a:solidFill>
                <a:effectLst>
                  <a:outerShdw blurRad="38100" dist="38100" dir="2700000" algn="tl">
                    <a:srgbClr val="000000">
                      <a:alpha val="43137"/>
                    </a:srgbClr>
                  </a:outerShdw>
                </a:effectLst>
                <a:sym typeface="MT Extra" pitchFamily="18" charset="2"/>
              </a:rPr>
              <a:t>–14 </a:t>
            </a:r>
            <a:r>
              <a:rPr lang="en-US" sz="3600" b="1" dirty="0">
                <a:solidFill>
                  <a:srgbClr val="C00000"/>
                </a:solidFill>
                <a:effectLst>
                  <a:outerShdw blurRad="38100" dist="38100" dir="2700000" algn="tl">
                    <a:srgbClr val="000000">
                      <a:alpha val="43137"/>
                    </a:srgbClr>
                  </a:outerShdw>
                </a:effectLst>
                <a:sym typeface="MT Extra" pitchFamily="18" charset="2"/>
              </a:rPr>
              <a:t>M = </a:t>
            </a:r>
            <a:r>
              <a:rPr lang="en-US" sz="3600" b="1" dirty="0" err="1">
                <a:solidFill>
                  <a:srgbClr val="C00000"/>
                </a:solidFill>
                <a:effectLst>
                  <a:outerShdw blurRad="38100" dist="38100" dir="2700000" algn="tl">
                    <a:srgbClr val="000000">
                      <a:alpha val="43137"/>
                    </a:srgbClr>
                  </a:outerShdw>
                </a:effectLst>
                <a:sym typeface="MT Extra" pitchFamily="18" charset="2"/>
              </a:rPr>
              <a:t>K</a:t>
            </a:r>
            <a:r>
              <a:rPr lang="en-US" sz="3600" b="1" baseline="-25000" dirty="0" err="1">
                <a:solidFill>
                  <a:srgbClr val="C00000"/>
                </a:solidFill>
                <a:effectLst>
                  <a:outerShdw blurRad="38100" dist="38100" dir="2700000" algn="tl">
                    <a:srgbClr val="000000">
                      <a:alpha val="43137"/>
                    </a:srgbClr>
                  </a:outerShdw>
                </a:effectLst>
                <a:sym typeface="MT Extra" pitchFamily="18" charset="2"/>
              </a:rPr>
              <a:t>w</a:t>
            </a:r>
            <a:endParaRPr lang="en-US" sz="3600" b="1" baseline="-25000" dirty="0">
              <a:solidFill>
                <a:srgbClr val="C00000"/>
              </a:solidFill>
              <a:effectLst>
                <a:outerShdw blurRad="38100" dist="38100" dir="2700000" algn="tl">
                  <a:srgbClr val="000000">
                    <a:alpha val="43137"/>
                  </a:srgbClr>
                </a:outerShdw>
              </a:effectLst>
              <a:sym typeface="MT Extra" pitchFamily="18" charset="2"/>
            </a:endParaRPr>
          </a:p>
          <a:p>
            <a:pPr>
              <a:buFontTx/>
              <a:buNone/>
              <a:defRPr/>
            </a:pPr>
            <a:r>
              <a:rPr lang="en-US" altLang="en-US" sz="3600" b="1" dirty="0">
                <a:solidFill>
                  <a:srgbClr val="C00000"/>
                </a:solidFill>
                <a:effectLst>
                  <a:outerShdw blurRad="38100" dist="38100" dir="2700000" algn="tl">
                    <a:srgbClr val="000000">
                      <a:alpha val="43137"/>
                    </a:srgbClr>
                  </a:outerShdw>
                </a:effectLst>
              </a:rPr>
              <a:t>			       pH = pOH = 7   pH + pOH = </a:t>
            </a:r>
            <a:r>
              <a:rPr lang="en-US" altLang="en-US" sz="3600" b="1" dirty="0" err="1">
                <a:solidFill>
                  <a:srgbClr val="C00000"/>
                </a:solidFill>
                <a:effectLst>
                  <a:outerShdw blurRad="38100" dist="38100" dir="2700000" algn="tl">
                    <a:srgbClr val="000000">
                      <a:alpha val="43137"/>
                    </a:srgbClr>
                  </a:outerShdw>
                </a:effectLst>
              </a:rPr>
              <a:t>pK</a:t>
            </a:r>
            <a:r>
              <a:rPr lang="en-US" altLang="en-US" sz="3600" b="1" baseline="-25000" dirty="0" err="1">
                <a:solidFill>
                  <a:srgbClr val="C00000"/>
                </a:solidFill>
                <a:effectLst>
                  <a:outerShdw blurRad="38100" dist="38100" dir="2700000" algn="tl">
                    <a:srgbClr val="000000">
                      <a:alpha val="43137"/>
                    </a:srgbClr>
                  </a:outerShdw>
                </a:effectLst>
              </a:rPr>
              <a:t>w</a:t>
            </a:r>
            <a:r>
              <a:rPr lang="en-US" altLang="en-US" sz="3600" b="1" dirty="0">
                <a:solidFill>
                  <a:srgbClr val="C00000"/>
                </a:solidFill>
                <a:effectLst>
                  <a:outerShdw blurRad="38100" dist="38100" dir="2700000" algn="tl">
                    <a:srgbClr val="000000">
                      <a:alpha val="43137"/>
                    </a:srgbClr>
                  </a:outerShdw>
                </a:effectLst>
              </a:rPr>
              <a:t> = 14</a:t>
            </a:r>
            <a:endParaRPr lang="en-US" altLang="en-US" sz="2000" b="1" dirty="0">
              <a:solidFill>
                <a:srgbClr val="C00000"/>
              </a:solidFill>
              <a:effectLst>
                <a:outerShdw blurRad="38100" dist="38100" dir="2700000" algn="tl">
                  <a:srgbClr val="000000">
                    <a:alpha val="43137"/>
                  </a:srgbClr>
                </a:outerShdw>
              </a:effectLst>
            </a:endParaRPr>
          </a:p>
        </p:txBody>
      </p:sp>
      <p:cxnSp>
        <p:nvCxnSpPr>
          <p:cNvPr id="8" name="Straight Connector 7"/>
          <p:cNvCxnSpPr/>
          <p:nvPr/>
        </p:nvCxnSpPr>
        <p:spPr>
          <a:xfrm>
            <a:off x="5105399" y="2725270"/>
            <a:ext cx="13716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54" name="Rectangle 6"/>
          <p:cNvSpPr>
            <a:spLocks noChangeArrowheads="1"/>
          </p:cNvSpPr>
          <p:nvPr/>
        </p:nvSpPr>
        <p:spPr bwMode="auto">
          <a:xfrm>
            <a:off x="3554185" y="2540326"/>
            <a:ext cx="1143000" cy="369888"/>
          </a:xfrm>
          <a:prstGeom prst="rect">
            <a:avLst/>
          </a:prstGeom>
          <a:noFill/>
          <a:ln w="9525">
            <a:noFill/>
            <a:miter lim="800000"/>
            <a:headEnd/>
            <a:tailEnd/>
          </a:ln>
        </p:spPr>
        <p:txBody>
          <a:bodyPr>
            <a:spAutoFit/>
          </a:bodyPr>
          <a:lstStyle/>
          <a:p>
            <a:r>
              <a:rPr lang="en-US" i="1" dirty="0">
                <a:sym typeface="MT Extra" pitchFamily="18" charset="2"/>
              </a:rPr>
              <a:t>K</a:t>
            </a:r>
            <a:r>
              <a:rPr lang="en-US" i="1" baseline="-25000" dirty="0">
                <a:sym typeface="MT Extra" pitchFamily="18" charset="2"/>
              </a:rPr>
              <a:t>c</a:t>
            </a:r>
            <a:r>
              <a:rPr lang="en-US" dirty="0">
                <a:sym typeface="MT Extra" pitchFamily="18" charset="2"/>
              </a:rPr>
              <a:t> =</a:t>
            </a:r>
            <a:endParaRPr lang="en-US" altLang="en-US" dirty="0"/>
          </a:p>
        </p:txBody>
      </p:sp>
      <p:sp>
        <p:nvSpPr>
          <p:cNvPr id="9" name="Rectangle 6"/>
          <p:cNvSpPr>
            <a:spLocks noChangeArrowheads="1"/>
          </p:cNvSpPr>
          <p:nvPr/>
        </p:nvSpPr>
        <p:spPr bwMode="auto">
          <a:xfrm>
            <a:off x="2974598" y="5353020"/>
            <a:ext cx="4490204" cy="400110"/>
          </a:xfrm>
          <a:prstGeom prst="rect">
            <a:avLst/>
          </a:prstGeom>
          <a:noFill/>
          <a:ln w="9525">
            <a:noFill/>
            <a:miter lim="800000"/>
            <a:headEnd/>
            <a:tailEnd/>
          </a:ln>
        </p:spPr>
        <p:txBody>
          <a:bodyPr wrap="none">
            <a:spAutoFit/>
          </a:bodyPr>
          <a:lstStyle/>
          <a:p>
            <a:pPr>
              <a:defRPr/>
            </a:pPr>
            <a:r>
              <a:rPr lang="en-US" sz="2000" b="1" i="1" dirty="0" err="1">
                <a:solidFill>
                  <a:srgbClr val="C00000"/>
                </a:solidFill>
                <a:effectLst>
                  <a:outerShdw blurRad="38100" dist="38100" dir="2700000" algn="tl">
                    <a:srgbClr val="000000">
                      <a:alpha val="43137"/>
                    </a:srgbClr>
                  </a:outerShdw>
                </a:effectLst>
                <a:sym typeface="MT Extra" pitchFamily="18" charset="2"/>
              </a:rPr>
              <a:t>K</a:t>
            </a:r>
            <a:r>
              <a:rPr lang="en-US" sz="2000" b="1" i="1" baseline="-25000" dirty="0" err="1">
                <a:solidFill>
                  <a:srgbClr val="C00000"/>
                </a:solidFill>
                <a:effectLst>
                  <a:outerShdw blurRad="38100" dist="38100" dir="2700000" algn="tl">
                    <a:srgbClr val="000000">
                      <a:alpha val="43137"/>
                    </a:srgbClr>
                  </a:outerShdw>
                </a:effectLst>
                <a:sym typeface="MT Extra" pitchFamily="18" charset="2"/>
              </a:rPr>
              <a:t>c</a:t>
            </a:r>
            <a:r>
              <a:rPr lang="en-US" sz="2000" b="1" dirty="0">
                <a:solidFill>
                  <a:srgbClr val="C00000"/>
                </a:solidFill>
                <a:effectLst>
                  <a:outerShdw blurRad="38100" dist="38100" dir="2700000" algn="tl">
                    <a:srgbClr val="000000">
                      <a:alpha val="43137"/>
                    </a:srgbClr>
                  </a:outerShdw>
                </a:effectLst>
                <a:sym typeface="MT Extra" pitchFamily="18" charset="2"/>
              </a:rPr>
              <a:t> [H</a:t>
            </a:r>
            <a:r>
              <a:rPr lang="en-US" sz="2000" b="1" baseline="-25000" dirty="0">
                <a:solidFill>
                  <a:srgbClr val="C00000"/>
                </a:solidFill>
                <a:effectLst>
                  <a:outerShdw blurRad="38100" dist="38100" dir="2700000" algn="tl">
                    <a:srgbClr val="000000">
                      <a:alpha val="43137"/>
                    </a:srgbClr>
                  </a:outerShdw>
                </a:effectLst>
                <a:sym typeface="MT Extra" pitchFamily="18" charset="2"/>
              </a:rPr>
              <a:t>2</a:t>
            </a:r>
            <a:r>
              <a:rPr lang="en-US" sz="2000" b="1" dirty="0">
                <a:solidFill>
                  <a:srgbClr val="C00000"/>
                </a:solidFill>
                <a:effectLst>
                  <a:outerShdw blurRad="38100" dist="38100" dir="2700000" algn="tl">
                    <a:srgbClr val="000000">
                      <a:alpha val="43137"/>
                    </a:srgbClr>
                  </a:outerShdw>
                </a:effectLst>
                <a:sym typeface="MT Extra" pitchFamily="18" charset="2"/>
              </a:rPr>
              <a:t>O]</a:t>
            </a:r>
            <a:r>
              <a:rPr lang="en-US" sz="2000" b="1" baseline="30000" dirty="0">
                <a:solidFill>
                  <a:srgbClr val="C00000"/>
                </a:solidFill>
                <a:effectLst>
                  <a:outerShdw blurRad="38100" dist="38100" dir="2700000" algn="tl">
                    <a:srgbClr val="000000">
                      <a:alpha val="43137"/>
                    </a:srgbClr>
                  </a:outerShdw>
                </a:effectLst>
                <a:sym typeface="MT Extra" pitchFamily="18" charset="2"/>
              </a:rPr>
              <a:t>2</a:t>
            </a:r>
            <a:r>
              <a:rPr lang="en-US" sz="2000" b="1" dirty="0">
                <a:solidFill>
                  <a:srgbClr val="C00000"/>
                </a:solidFill>
                <a:effectLst>
                  <a:outerShdw blurRad="38100" dist="38100" dir="2700000" algn="tl">
                    <a:srgbClr val="000000">
                      <a:alpha val="43137"/>
                    </a:srgbClr>
                  </a:outerShdw>
                </a:effectLst>
                <a:sym typeface="MT Extra" pitchFamily="18" charset="2"/>
              </a:rPr>
              <a:t> = </a:t>
            </a:r>
            <a:r>
              <a:rPr lang="en-US" sz="2000" b="1" dirty="0" err="1">
                <a:solidFill>
                  <a:srgbClr val="C00000"/>
                </a:solidFill>
                <a:effectLst>
                  <a:outerShdw blurRad="38100" dist="38100" dir="2700000" algn="tl">
                    <a:srgbClr val="000000">
                      <a:alpha val="43137"/>
                    </a:srgbClr>
                  </a:outerShdw>
                </a:effectLst>
                <a:sym typeface="MT Extra" pitchFamily="18" charset="2"/>
              </a:rPr>
              <a:t>K</a:t>
            </a:r>
            <a:r>
              <a:rPr lang="en-US" sz="2000" b="1" baseline="-25000" dirty="0" err="1">
                <a:solidFill>
                  <a:srgbClr val="C00000"/>
                </a:solidFill>
                <a:effectLst>
                  <a:outerShdw blurRad="38100" dist="38100" dir="2700000" algn="tl">
                    <a:srgbClr val="000000">
                      <a:alpha val="43137"/>
                    </a:srgbClr>
                  </a:outerShdw>
                </a:effectLst>
                <a:sym typeface="MT Extra" pitchFamily="18" charset="2"/>
              </a:rPr>
              <a:t>w</a:t>
            </a:r>
            <a:r>
              <a:rPr lang="en-US" sz="2000" b="1" dirty="0">
                <a:solidFill>
                  <a:srgbClr val="C00000"/>
                </a:solidFill>
                <a:effectLst>
                  <a:outerShdw blurRad="38100" dist="38100" dir="2700000" algn="tl">
                    <a:srgbClr val="000000">
                      <a:alpha val="43137"/>
                    </a:srgbClr>
                  </a:outerShdw>
                </a:effectLst>
                <a:sym typeface="MT Extra" pitchFamily="18" charset="2"/>
              </a:rPr>
              <a:t> = [H</a:t>
            </a:r>
            <a:r>
              <a:rPr lang="en-US" sz="2000" b="1" baseline="-25000" dirty="0">
                <a:solidFill>
                  <a:srgbClr val="C00000"/>
                </a:solidFill>
                <a:effectLst>
                  <a:outerShdw blurRad="38100" dist="38100" dir="2700000" algn="tl">
                    <a:srgbClr val="000000">
                      <a:alpha val="43137"/>
                    </a:srgbClr>
                  </a:outerShdw>
                </a:effectLst>
                <a:sym typeface="MT Extra" pitchFamily="18" charset="2"/>
              </a:rPr>
              <a:t>3</a:t>
            </a:r>
            <a:r>
              <a:rPr lang="en-US" sz="2000" b="1" dirty="0">
                <a:solidFill>
                  <a:srgbClr val="C00000"/>
                </a:solidFill>
                <a:effectLst>
                  <a:outerShdw blurRad="38100" dist="38100" dir="2700000" algn="tl">
                    <a:srgbClr val="000000">
                      <a:alpha val="43137"/>
                    </a:srgbClr>
                  </a:outerShdw>
                </a:effectLst>
                <a:sym typeface="MT Extra" pitchFamily="18" charset="2"/>
              </a:rPr>
              <a:t>O</a:t>
            </a:r>
            <a:r>
              <a:rPr lang="en-US" sz="2000" b="1" baseline="30000" dirty="0">
                <a:solidFill>
                  <a:srgbClr val="C00000"/>
                </a:solidFill>
                <a:effectLst>
                  <a:outerShdw blurRad="38100" dist="38100" dir="2700000" algn="tl">
                    <a:srgbClr val="000000">
                      <a:alpha val="43137"/>
                    </a:srgbClr>
                  </a:outerShdw>
                </a:effectLst>
                <a:sym typeface="MT Extra" pitchFamily="18" charset="2"/>
              </a:rPr>
              <a:t>+</a:t>
            </a:r>
            <a:r>
              <a:rPr lang="en-US" sz="2000" b="1" dirty="0">
                <a:solidFill>
                  <a:srgbClr val="C00000"/>
                </a:solidFill>
                <a:effectLst>
                  <a:outerShdw blurRad="38100" dist="38100" dir="2700000" algn="tl">
                    <a:srgbClr val="000000">
                      <a:alpha val="43137"/>
                    </a:srgbClr>
                  </a:outerShdw>
                </a:effectLst>
                <a:sym typeface="MT Extra" pitchFamily="18" charset="2"/>
              </a:rPr>
              <a:t>][OH</a:t>
            </a:r>
            <a:r>
              <a:rPr lang="en-US" sz="2000" b="1" baseline="44000" dirty="0">
                <a:solidFill>
                  <a:srgbClr val="C00000"/>
                </a:solidFill>
                <a:effectLst>
                  <a:outerShdw blurRad="38100" dist="38100" dir="2700000" algn="tl">
                    <a:srgbClr val="000000">
                      <a:alpha val="43137"/>
                    </a:srgbClr>
                  </a:outerShdw>
                </a:effectLst>
                <a:sym typeface="MT Extra" pitchFamily="18" charset="2"/>
              </a:rPr>
              <a:t>–</a:t>
            </a:r>
            <a:r>
              <a:rPr lang="en-US" sz="2000" b="1" dirty="0">
                <a:solidFill>
                  <a:srgbClr val="C00000"/>
                </a:solidFill>
                <a:effectLst>
                  <a:outerShdw blurRad="38100" dist="38100" dir="2700000" algn="tl">
                    <a:srgbClr val="000000">
                      <a:alpha val="43137"/>
                    </a:srgbClr>
                  </a:outerShdw>
                </a:effectLst>
                <a:sym typeface="MT Extra" pitchFamily="18" charset="2"/>
              </a:rPr>
              <a:t>] = 1.0 x 10</a:t>
            </a:r>
            <a:r>
              <a:rPr lang="en-US" sz="2000" b="1" baseline="30000" dirty="0">
                <a:solidFill>
                  <a:srgbClr val="C00000"/>
                </a:solidFill>
                <a:effectLst>
                  <a:outerShdw blurRad="38100" dist="38100" dir="2700000" algn="tl">
                    <a:srgbClr val="000000">
                      <a:alpha val="43137"/>
                    </a:srgbClr>
                  </a:outerShdw>
                </a:effectLst>
                <a:sym typeface="MT Extra" pitchFamily="18" charset="2"/>
              </a:rPr>
              <a:t>–14 </a:t>
            </a:r>
            <a:endParaRPr lang="en-US" altLang="en-US" sz="2000" b="1" dirty="0">
              <a:solidFill>
                <a:srgbClr val="C00000"/>
              </a:solidFill>
              <a:effectLst>
                <a:outerShdw blurRad="38100" dist="38100" dir="2700000" algn="tl">
                  <a:srgbClr val="000000">
                    <a:alpha val="43137"/>
                  </a:srgbClr>
                </a:outerShdw>
              </a:effectLst>
            </a:endParaRP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38112A2-678B-4FFB-A426-CE5B3F760204}"/>
              </a:ext>
            </a:extLst>
          </p:cNvPr>
          <p:cNvSpPr>
            <a:spLocks noGrp="1"/>
          </p:cNvSpPr>
          <p:nvPr>
            <p:ph sz="half" idx="2"/>
          </p:nvPr>
        </p:nvSpPr>
        <p:spPr>
          <a:xfrm>
            <a:off x="609600" y="2038350"/>
            <a:ext cx="10972800" cy="2781300"/>
          </a:xfrm>
        </p:spPr>
        <p:txBody>
          <a:bodyPr/>
          <a:lstStyle/>
          <a:p>
            <a:pPr marL="0" indent="0" algn="ctr">
              <a:buNone/>
            </a:pPr>
            <a:r>
              <a:rPr lang="en-US" sz="13800" b="1" dirty="0">
                <a:solidFill>
                  <a:srgbClr val="FF0000"/>
                </a:solidFill>
              </a:rPr>
              <a:t>New Topic</a:t>
            </a:r>
            <a:endParaRPr lang="en-US" b="1" dirty="0">
              <a:solidFill>
                <a:srgbClr val="FF0000"/>
              </a:solidFill>
            </a:endParaRPr>
          </a:p>
        </p:txBody>
      </p:sp>
    </p:spTree>
    <p:extLst>
      <p:ext uri="{BB962C8B-B14F-4D97-AF65-F5344CB8AC3E}">
        <p14:creationId xmlns:p14="http://schemas.microsoft.com/office/powerpoint/2010/main" val="13071632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AutoShape 2">
            <a:extLst>
              <a:ext uri="{FF2B5EF4-FFF2-40B4-BE49-F238E27FC236}">
                <a16:creationId xmlns:a16="http://schemas.microsoft.com/office/drawing/2014/main" id="{E42B7AB4-A96B-48E7-8BFF-908C29D3E70B}"/>
              </a:ext>
            </a:extLst>
          </p:cNvPr>
          <p:cNvSpPr>
            <a:spLocks noChangeArrowheads="1"/>
          </p:cNvSpPr>
          <p:nvPr/>
        </p:nvSpPr>
        <p:spPr bwMode="auto">
          <a:xfrm>
            <a:off x="6781800" y="0"/>
            <a:ext cx="3886200" cy="2590800"/>
          </a:xfrm>
          <a:prstGeom prst="flowChartProcess">
            <a:avLst/>
          </a:prstGeom>
          <a:solidFill>
            <a:srgbClr val="577C9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61123" name="AutoShape 3">
            <a:extLst>
              <a:ext uri="{FF2B5EF4-FFF2-40B4-BE49-F238E27FC236}">
                <a16:creationId xmlns:a16="http://schemas.microsoft.com/office/drawing/2014/main" id="{8CB54F1F-9A79-4B87-8D34-730C9B250AA9}"/>
              </a:ext>
            </a:extLst>
          </p:cNvPr>
          <p:cNvSpPr>
            <a:spLocks noChangeArrowheads="1"/>
          </p:cNvSpPr>
          <p:nvPr/>
        </p:nvSpPr>
        <p:spPr bwMode="auto">
          <a:xfrm>
            <a:off x="6781800" y="3810000"/>
            <a:ext cx="3886200" cy="3048000"/>
          </a:xfrm>
          <a:prstGeom prst="flowChartProcess">
            <a:avLst/>
          </a:prstGeom>
          <a:solidFill>
            <a:srgbClr val="577C9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zh-TW" altLang="en-US" sz="3200" b="1" i="1">
              <a:ea typeface="新細明體" panose="02020500000000000000" pitchFamily="18" charset="-120"/>
            </a:endParaRPr>
          </a:p>
        </p:txBody>
      </p:sp>
      <p:sp>
        <p:nvSpPr>
          <p:cNvPr id="261125" name="Text Box 5">
            <a:extLst>
              <a:ext uri="{FF2B5EF4-FFF2-40B4-BE49-F238E27FC236}">
                <a16:creationId xmlns:a16="http://schemas.microsoft.com/office/drawing/2014/main" id="{70E69663-63C5-42A2-980C-954DE15F5983}"/>
              </a:ext>
            </a:extLst>
          </p:cNvPr>
          <p:cNvSpPr txBox="1">
            <a:spLocks noChangeArrowheads="1"/>
          </p:cNvSpPr>
          <p:nvPr/>
        </p:nvSpPr>
        <p:spPr bwMode="auto">
          <a:xfrm>
            <a:off x="3505200" y="4267200"/>
            <a:ext cx="34290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zh-TW" sz="2800" b="1" i="1" dirty="0">
                <a:ea typeface="新細明體" panose="02020500000000000000" pitchFamily="18" charset="-120"/>
              </a:rPr>
              <a:t>Solubility and Complexation Equilibria</a:t>
            </a:r>
            <a:endParaRPr lang="en-US" altLang="zh-TW" sz="2800" b="1" i="1" dirty="0">
              <a:ea typeface="新細明體" panose="02020500000000000000" pitchFamily="18" charset="-120"/>
              <a:sym typeface="Symbol" panose="05050102010706020507" pitchFamily="18" charset="2"/>
            </a:endParaRPr>
          </a:p>
        </p:txBody>
      </p:sp>
      <p:pic>
        <p:nvPicPr>
          <p:cNvPr id="261126" name="Picture 6">
            <a:extLst>
              <a:ext uri="{FF2B5EF4-FFF2-40B4-BE49-F238E27FC236}">
                <a16:creationId xmlns:a16="http://schemas.microsoft.com/office/drawing/2014/main" id="{E8C6FF19-FB7F-4497-9235-A1689B6734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21"/>
          <a:stretch>
            <a:fillRect/>
          </a:stretch>
        </p:blipFill>
        <p:spPr bwMode="auto">
          <a:xfrm>
            <a:off x="6781800" y="533401"/>
            <a:ext cx="3886200" cy="3757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1129" name="Picture 9">
            <a:extLst>
              <a:ext uri="{FF2B5EF4-FFF2-40B4-BE49-F238E27FC236}">
                <a16:creationId xmlns:a16="http://schemas.microsoft.com/office/drawing/2014/main" id="{4316A53C-516E-41F4-BB63-8A7F599CBD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967" r="1967"/>
          <a:stretch>
            <a:fillRect/>
          </a:stretch>
        </p:blipFill>
        <p:spPr bwMode="auto">
          <a:xfrm>
            <a:off x="4765676" y="3505200"/>
            <a:ext cx="201612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a:extLst>
              <a:ext uri="{FF2B5EF4-FFF2-40B4-BE49-F238E27FC236}">
                <a16:creationId xmlns:a16="http://schemas.microsoft.com/office/drawing/2014/main" id="{1758B595-563D-4880-82B9-8972ACDA70BF}"/>
              </a:ext>
            </a:extLst>
          </p:cNvPr>
          <p:cNvSpPr>
            <a:spLocks noGrp="1" noChangeArrowheads="1"/>
          </p:cNvSpPr>
          <p:nvPr>
            <p:ph type="title"/>
          </p:nvPr>
        </p:nvSpPr>
        <p:spPr>
          <a:xfrm>
            <a:off x="1574800" y="355600"/>
            <a:ext cx="8229600" cy="579438"/>
          </a:xfrm>
        </p:spPr>
        <p:txBody>
          <a:bodyPr>
            <a:normAutofit fontScale="90000"/>
          </a:bodyPr>
          <a:lstStyle/>
          <a:p>
            <a:pPr algn="l" eaLnBrk="1" hangingPunct="1"/>
            <a:r>
              <a:rPr lang="en-US" altLang="zh-TW" sz="3600" b="1">
                <a:solidFill>
                  <a:srgbClr val="9A2216"/>
                </a:solidFill>
                <a:ea typeface="新細明體" panose="02020500000000000000" pitchFamily="18" charset="-120"/>
              </a:rPr>
              <a:t>CHAPTER OBJECTIVES</a:t>
            </a:r>
            <a:endParaRPr lang="en-US" altLang="zh-TW" sz="3600" b="1">
              <a:solidFill>
                <a:srgbClr val="CC0000"/>
              </a:solidFill>
              <a:ea typeface="新細明體" panose="02020500000000000000" pitchFamily="18" charset="-120"/>
            </a:endParaRPr>
          </a:p>
        </p:txBody>
      </p:sp>
      <p:sp>
        <p:nvSpPr>
          <p:cNvPr id="263171" name="Rectangle 3">
            <a:extLst>
              <a:ext uri="{FF2B5EF4-FFF2-40B4-BE49-F238E27FC236}">
                <a16:creationId xmlns:a16="http://schemas.microsoft.com/office/drawing/2014/main" id="{ACC43941-BB7E-4E81-B6AA-BA50A93E9A2F}"/>
              </a:ext>
            </a:extLst>
          </p:cNvPr>
          <p:cNvSpPr>
            <a:spLocks noGrp="1" noChangeArrowheads="1"/>
          </p:cNvSpPr>
          <p:nvPr>
            <p:ph type="body" idx="1"/>
          </p:nvPr>
        </p:nvSpPr>
        <p:spPr>
          <a:xfrm>
            <a:off x="1981200" y="1295401"/>
            <a:ext cx="8229600" cy="4525963"/>
          </a:xfrm>
        </p:spPr>
        <p:txBody>
          <a:bodyPr/>
          <a:lstStyle/>
          <a:p>
            <a:pPr eaLnBrk="1" hangingPunct="1">
              <a:lnSpc>
                <a:spcPct val="80000"/>
              </a:lnSpc>
            </a:pPr>
            <a:r>
              <a:rPr lang="en-US" altLang="zh-TW" sz="2400" dirty="0">
                <a:ea typeface="新細明體" panose="02020500000000000000" pitchFamily="18" charset="-120"/>
              </a:rPr>
              <a:t>To be able to calculate the solubility of an ionic compound from its </a:t>
            </a:r>
            <a:r>
              <a:rPr lang="en-US" altLang="zh-TW" sz="2400" i="1" dirty="0" err="1">
                <a:ea typeface="新細明體" panose="02020500000000000000" pitchFamily="18" charset="-120"/>
              </a:rPr>
              <a:t>K</a:t>
            </a:r>
            <a:r>
              <a:rPr lang="en-US" altLang="zh-TW" sz="2400" i="1" baseline="-25000" dirty="0" err="1">
                <a:ea typeface="新細明體" panose="02020500000000000000" pitchFamily="18" charset="-120"/>
              </a:rPr>
              <a:t>s</a:t>
            </a:r>
            <a:r>
              <a:rPr lang="en-US" altLang="zh-TW" sz="2400" baseline="-25000" dirty="0" err="1">
                <a:ea typeface="新細明體" panose="02020500000000000000" pitchFamily="18" charset="-120"/>
              </a:rPr>
              <a:t>p</a:t>
            </a:r>
            <a:endParaRPr lang="en-US" altLang="zh-TW" sz="2400" baseline="-25000" dirty="0">
              <a:ea typeface="新細明體" panose="02020500000000000000" pitchFamily="18" charset="-120"/>
            </a:endParaRPr>
          </a:p>
          <a:p>
            <a:pPr eaLnBrk="1" hangingPunct="1">
              <a:lnSpc>
                <a:spcPct val="80000"/>
              </a:lnSpc>
              <a:buFontTx/>
              <a:buNone/>
            </a:pPr>
            <a:endParaRPr lang="en-US" altLang="zh-TW" sz="1000" baseline="-25000" dirty="0">
              <a:ea typeface="新細明體" panose="02020500000000000000" pitchFamily="18" charset="-120"/>
            </a:endParaRPr>
          </a:p>
          <a:p>
            <a:pPr eaLnBrk="1" hangingPunct="1">
              <a:lnSpc>
                <a:spcPct val="80000"/>
              </a:lnSpc>
            </a:pPr>
            <a:r>
              <a:rPr lang="en-US" altLang="zh-TW" sz="2400" dirty="0">
                <a:ea typeface="新細明體" panose="02020500000000000000" pitchFamily="18" charset="-120"/>
              </a:rPr>
              <a:t>To understand the factors that determine the solubility of ionic compounds</a:t>
            </a:r>
          </a:p>
          <a:p>
            <a:pPr eaLnBrk="1" hangingPunct="1">
              <a:lnSpc>
                <a:spcPct val="80000"/>
              </a:lnSpc>
              <a:buFontTx/>
              <a:buNone/>
            </a:pPr>
            <a:endParaRPr lang="en-US" altLang="zh-TW" sz="1000" dirty="0">
              <a:ea typeface="新細明體" panose="02020500000000000000" pitchFamily="18" charset="-120"/>
            </a:endParaRPr>
          </a:p>
          <a:p>
            <a:pPr eaLnBrk="1" hangingPunct="1">
              <a:lnSpc>
                <a:spcPct val="80000"/>
              </a:lnSpc>
            </a:pPr>
            <a:r>
              <a:rPr lang="en-US" altLang="zh-TW" sz="2400" dirty="0">
                <a:ea typeface="新細明體" panose="02020500000000000000" pitchFamily="18" charset="-120"/>
              </a:rPr>
              <a:t>To be able to describe complex-ion formation quantitatively</a:t>
            </a:r>
          </a:p>
          <a:p>
            <a:pPr eaLnBrk="1" hangingPunct="1">
              <a:lnSpc>
                <a:spcPct val="80000"/>
              </a:lnSpc>
              <a:buFontTx/>
              <a:buNone/>
            </a:pPr>
            <a:endParaRPr lang="en-US" altLang="zh-TW" sz="1000" dirty="0">
              <a:ea typeface="新細明體" panose="02020500000000000000" pitchFamily="18" charset="-120"/>
            </a:endParaRPr>
          </a:p>
          <a:p>
            <a:pPr eaLnBrk="1" hangingPunct="1">
              <a:lnSpc>
                <a:spcPct val="80000"/>
              </a:lnSpc>
            </a:pPr>
            <a:r>
              <a:rPr lang="en-US" altLang="zh-TW" sz="2400" dirty="0">
                <a:ea typeface="新細明體" panose="02020500000000000000" pitchFamily="18" charset="-120"/>
              </a:rPr>
              <a:t>To understand why the solubility of many compounds depends on pH</a:t>
            </a:r>
          </a:p>
          <a:p>
            <a:pPr eaLnBrk="1" hangingPunct="1">
              <a:lnSpc>
                <a:spcPct val="80000"/>
              </a:lnSpc>
              <a:buFontTx/>
              <a:buNone/>
            </a:pPr>
            <a:endParaRPr lang="en-US" altLang="zh-TW" sz="1000" dirty="0">
              <a:ea typeface="新細明體" panose="02020500000000000000" pitchFamily="18" charset="-120"/>
            </a:endParaRPr>
          </a:p>
          <a:p>
            <a:pPr marL="0" indent="0" eaLnBrk="1" hangingPunct="1">
              <a:lnSpc>
                <a:spcPct val="80000"/>
              </a:lnSpc>
              <a:buNone/>
            </a:pPr>
            <a:endParaRPr lang="en-US" altLang="zh-TW" sz="2400" dirty="0">
              <a:ea typeface="新細明體" panose="02020500000000000000" pitchFamily="18" charset="-12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F2165-229F-412E-84F1-D0211F7762BE}"/>
              </a:ext>
            </a:extLst>
          </p:cNvPr>
          <p:cNvSpPr>
            <a:spLocks noGrp="1"/>
          </p:cNvSpPr>
          <p:nvPr>
            <p:ph type="title"/>
          </p:nvPr>
        </p:nvSpPr>
        <p:spPr/>
        <p:txBody>
          <a:bodyPr/>
          <a:lstStyle/>
          <a:p>
            <a:r>
              <a:rPr lang="en-US" dirty="0"/>
              <a:t>What is </a:t>
            </a:r>
            <a:r>
              <a:rPr lang="en-US" b="1" i="0" dirty="0">
                <a:solidFill>
                  <a:srgbClr val="202122"/>
                </a:solidFill>
                <a:effectLst/>
                <a:latin typeface="Arial" panose="020B0604020202020204" pitchFamily="34" charset="0"/>
              </a:rPr>
              <a:t>Solubility</a:t>
            </a:r>
            <a:endParaRPr lang="en-US" dirty="0"/>
          </a:p>
        </p:txBody>
      </p:sp>
      <p:sp>
        <p:nvSpPr>
          <p:cNvPr id="3" name="Content Placeholder 2">
            <a:extLst>
              <a:ext uri="{FF2B5EF4-FFF2-40B4-BE49-F238E27FC236}">
                <a16:creationId xmlns:a16="http://schemas.microsoft.com/office/drawing/2014/main" id="{73771215-680A-4C4A-9375-4BA4144C9D10}"/>
              </a:ext>
            </a:extLst>
          </p:cNvPr>
          <p:cNvSpPr>
            <a:spLocks noGrp="1"/>
          </p:cNvSpPr>
          <p:nvPr>
            <p:ph idx="1"/>
          </p:nvPr>
        </p:nvSpPr>
        <p:spPr>
          <a:xfrm>
            <a:off x="185057" y="1585233"/>
            <a:ext cx="7486650" cy="4907642"/>
          </a:xfrm>
        </p:spPr>
        <p:txBody>
          <a:bodyPr>
            <a:normAutofit/>
          </a:bodyPr>
          <a:lstStyle/>
          <a:p>
            <a:pPr algn="just"/>
            <a:r>
              <a:rPr lang="en-US" b="1" i="0" dirty="0">
                <a:solidFill>
                  <a:srgbClr val="202122"/>
                </a:solidFill>
                <a:effectLst/>
                <a:latin typeface="Arial" panose="020B0604020202020204" pitchFamily="34" charset="0"/>
              </a:rPr>
              <a:t>Solubility</a:t>
            </a:r>
            <a:r>
              <a:rPr lang="en-US" b="0" i="0" dirty="0">
                <a:solidFill>
                  <a:srgbClr val="202122"/>
                </a:solidFill>
                <a:effectLst/>
                <a:latin typeface="Arial" panose="020B0604020202020204" pitchFamily="34" charset="0"/>
              </a:rPr>
              <a:t> is the property of a </a:t>
            </a:r>
            <a:r>
              <a:rPr lang="en-US" b="0" i="0" u="none" strike="noStrike" dirty="0">
                <a:effectLst/>
                <a:latin typeface="Arial" panose="020B0604020202020204" pitchFamily="34" charset="0"/>
              </a:rPr>
              <a:t>solid</a:t>
            </a:r>
            <a:r>
              <a:rPr lang="en-US" b="0" i="0" dirty="0">
                <a:effectLst/>
                <a:latin typeface="Arial" panose="020B0604020202020204" pitchFamily="34" charset="0"/>
              </a:rPr>
              <a:t>, </a:t>
            </a:r>
            <a:r>
              <a:rPr lang="en-US" b="0" i="0" u="none" strike="noStrike" dirty="0">
                <a:effectLst/>
                <a:latin typeface="Arial" panose="020B0604020202020204" pitchFamily="34" charset="0"/>
              </a:rPr>
              <a:t>liquid</a:t>
            </a:r>
            <a:r>
              <a:rPr lang="en-US" b="0" i="0" dirty="0">
                <a:effectLst/>
                <a:latin typeface="Arial" panose="020B0604020202020204" pitchFamily="34" charset="0"/>
              </a:rPr>
              <a:t> or </a:t>
            </a:r>
            <a:r>
              <a:rPr lang="en-US" b="0" i="0" u="none" strike="noStrike" dirty="0">
                <a:effectLst/>
                <a:latin typeface="Arial" panose="020B0604020202020204" pitchFamily="34" charset="0"/>
              </a:rPr>
              <a:t>gaseous</a:t>
            </a:r>
            <a:r>
              <a:rPr lang="en-US" b="0" i="0" dirty="0">
                <a:effectLst/>
                <a:latin typeface="Arial" panose="020B0604020202020204" pitchFamily="34" charset="0"/>
              </a:rPr>
              <a:t> </a:t>
            </a:r>
            <a:r>
              <a:rPr lang="en-US" b="0" i="0" u="none" strike="noStrike" dirty="0">
                <a:effectLst/>
                <a:latin typeface="Arial" panose="020B0604020202020204" pitchFamily="34" charset="0"/>
              </a:rPr>
              <a:t>chemical substance</a:t>
            </a:r>
            <a:r>
              <a:rPr lang="en-US" b="0" i="0" dirty="0">
                <a:effectLst/>
                <a:latin typeface="Arial" panose="020B0604020202020204" pitchFamily="34" charset="0"/>
              </a:rPr>
              <a:t> </a:t>
            </a:r>
            <a:r>
              <a:rPr lang="en-US" b="1" i="0" dirty="0">
                <a:solidFill>
                  <a:srgbClr val="FF0000"/>
                </a:solidFill>
                <a:effectLst/>
                <a:latin typeface="Arial" panose="020B0604020202020204" pitchFamily="34" charset="0"/>
              </a:rPr>
              <a:t>called </a:t>
            </a:r>
            <a:r>
              <a:rPr lang="en-US" b="1" i="1" u="none" strike="noStrike" dirty="0">
                <a:solidFill>
                  <a:srgbClr val="FF0000"/>
                </a:solidFill>
                <a:effectLst/>
                <a:latin typeface="Arial" panose="020B0604020202020204" pitchFamily="34" charset="0"/>
              </a:rPr>
              <a:t>solute</a:t>
            </a:r>
            <a:r>
              <a:rPr lang="en-US" b="1" i="0" dirty="0">
                <a:solidFill>
                  <a:srgbClr val="FF0000"/>
                </a:solidFill>
                <a:effectLst/>
                <a:latin typeface="Arial" panose="020B0604020202020204" pitchFamily="34" charset="0"/>
              </a:rPr>
              <a:t> </a:t>
            </a:r>
            <a:r>
              <a:rPr lang="en-US" b="0" i="0" dirty="0">
                <a:effectLst/>
                <a:latin typeface="Arial" panose="020B0604020202020204" pitchFamily="34" charset="0"/>
              </a:rPr>
              <a:t>to dissolve in a solid, liquid or gaseous </a:t>
            </a:r>
            <a:r>
              <a:rPr lang="en-US" b="0" i="0" u="none" strike="noStrike" dirty="0">
                <a:effectLst/>
                <a:latin typeface="Arial" panose="020B0604020202020204" pitchFamily="34" charset="0"/>
              </a:rPr>
              <a:t>solvent</a:t>
            </a:r>
            <a:r>
              <a:rPr lang="en-US" b="0" i="0" dirty="0">
                <a:effectLst/>
                <a:latin typeface="Arial" panose="020B0604020202020204" pitchFamily="34" charset="0"/>
              </a:rPr>
              <a:t>. </a:t>
            </a:r>
          </a:p>
          <a:p>
            <a:pPr algn="just"/>
            <a:endParaRPr lang="en-US" dirty="0">
              <a:latin typeface="Arial" panose="020B0604020202020204" pitchFamily="34" charset="0"/>
            </a:endParaRPr>
          </a:p>
          <a:p>
            <a:pPr algn="just"/>
            <a:r>
              <a:rPr lang="en-US" b="0" i="0" dirty="0">
                <a:effectLst/>
                <a:latin typeface="Arial" panose="020B0604020202020204" pitchFamily="34" charset="0"/>
              </a:rPr>
              <a:t>The solubility </a:t>
            </a:r>
            <a:r>
              <a:rPr lang="en-US" b="0" i="0" dirty="0">
                <a:solidFill>
                  <a:srgbClr val="202122"/>
                </a:solidFill>
                <a:effectLst/>
                <a:latin typeface="Arial" panose="020B0604020202020204" pitchFamily="34" charset="0"/>
              </a:rPr>
              <a:t>of a substance fundamentally depends on the physical and chemical properties of the solute and solvent as well as on temperature, pressure and presence of other chemicals (including changes to the </a:t>
            </a:r>
            <a:r>
              <a:rPr lang="en-US" b="0" i="0" u="none" strike="noStrike" dirty="0">
                <a:solidFill>
                  <a:srgbClr val="0645AD"/>
                </a:solidFill>
                <a:effectLst/>
                <a:latin typeface="Arial" panose="020B0604020202020204" pitchFamily="34" charset="0"/>
              </a:rPr>
              <a:t>pH</a:t>
            </a:r>
            <a:r>
              <a:rPr lang="en-US" b="0" i="0" dirty="0">
                <a:solidFill>
                  <a:srgbClr val="202122"/>
                </a:solidFill>
                <a:effectLst/>
                <a:latin typeface="Arial" panose="020B0604020202020204" pitchFamily="34" charset="0"/>
              </a:rPr>
              <a:t>) of the solution</a:t>
            </a:r>
            <a:endParaRPr lang="en-US" dirty="0"/>
          </a:p>
        </p:txBody>
      </p:sp>
      <p:pic>
        <p:nvPicPr>
          <p:cNvPr id="6146" name="Picture 2">
            <a:extLst>
              <a:ext uri="{FF2B5EF4-FFF2-40B4-BE49-F238E27FC236}">
                <a16:creationId xmlns:a16="http://schemas.microsoft.com/office/drawing/2014/main" id="{D545A4A7-9247-4955-B74F-BC0374CAA7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8343" y="1690688"/>
            <a:ext cx="3956107" cy="3632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2428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C4D4FE-FEBF-4D0B-9374-FC8CA9B81500}"/>
              </a:ext>
            </a:extLst>
          </p:cNvPr>
          <p:cNvSpPr>
            <a:spLocks noGrp="1"/>
          </p:cNvSpPr>
          <p:nvPr>
            <p:ph idx="1"/>
          </p:nvPr>
        </p:nvSpPr>
        <p:spPr>
          <a:xfrm>
            <a:off x="381000" y="245948"/>
            <a:ext cx="11669486" cy="4351338"/>
          </a:xfrm>
        </p:spPr>
        <p:txBody>
          <a:bodyPr/>
          <a:lstStyle/>
          <a:p>
            <a:r>
              <a:rPr lang="en-US" b="0" i="0" dirty="0">
                <a:solidFill>
                  <a:srgbClr val="202122"/>
                </a:solidFill>
                <a:effectLst/>
                <a:latin typeface="Arial" panose="020B0604020202020204" pitchFamily="34" charset="0"/>
              </a:rPr>
              <a:t>Solubility may be stated in various units of concentration such as molarity, molality, mole fraction, mole ratio, mass (solute) per volume (solvent) and other units.</a:t>
            </a:r>
          </a:p>
          <a:p>
            <a:r>
              <a:rPr lang="en-US" sz="2400" b="0" i="0" dirty="0">
                <a:solidFill>
                  <a:srgbClr val="202122"/>
                </a:solidFill>
                <a:effectLst/>
                <a:latin typeface="Arial" panose="020B0604020202020204" pitchFamily="34" charset="0"/>
              </a:rPr>
              <a:t>A number of other descriptive terms are also used to qualify the extent of solubility for a given application. For example, </a:t>
            </a:r>
            <a:r>
              <a:rPr lang="en-US" sz="2400" b="0" i="0" u="none" strike="noStrike" dirty="0">
                <a:solidFill>
                  <a:srgbClr val="0645AD"/>
                </a:solidFill>
                <a:effectLst/>
                <a:latin typeface="Arial" panose="020B0604020202020204" pitchFamily="34" charset="0"/>
              </a:rPr>
              <a:t>U.S. Pharmacopoeia</a:t>
            </a:r>
            <a:r>
              <a:rPr lang="en-US" sz="2400" b="0" i="0" dirty="0">
                <a:solidFill>
                  <a:srgbClr val="202122"/>
                </a:solidFill>
                <a:effectLst/>
                <a:latin typeface="Arial" panose="020B0604020202020204" pitchFamily="34" charset="0"/>
              </a:rPr>
              <a:t> gives the following terms:</a:t>
            </a:r>
            <a:endParaRPr lang="en-US" sz="2400" dirty="0"/>
          </a:p>
        </p:txBody>
      </p:sp>
      <p:pic>
        <p:nvPicPr>
          <p:cNvPr id="5" name="Picture 4">
            <a:extLst>
              <a:ext uri="{FF2B5EF4-FFF2-40B4-BE49-F238E27FC236}">
                <a16:creationId xmlns:a16="http://schemas.microsoft.com/office/drawing/2014/main" id="{DE7676C7-F1FF-4559-B105-EE780493BFD7}"/>
              </a:ext>
            </a:extLst>
          </p:cNvPr>
          <p:cNvPicPr>
            <a:picLocks noChangeAspect="1"/>
          </p:cNvPicPr>
          <p:nvPr/>
        </p:nvPicPr>
        <p:blipFill rotWithShape="1">
          <a:blip r:embed="rId2"/>
          <a:srcRect l="7232" t="27847" r="5312" b="20461"/>
          <a:stretch/>
        </p:blipFill>
        <p:spPr>
          <a:xfrm>
            <a:off x="381000" y="2711337"/>
            <a:ext cx="11350461" cy="3771899"/>
          </a:xfrm>
          <a:prstGeom prst="rect">
            <a:avLst/>
          </a:prstGeom>
        </p:spPr>
      </p:pic>
    </p:spTree>
    <p:extLst>
      <p:ext uri="{BB962C8B-B14F-4D97-AF65-F5344CB8AC3E}">
        <p14:creationId xmlns:p14="http://schemas.microsoft.com/office/powerpoint/2010/main" val="40519441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5" name="Rectangle 3">
            <a:extLst>
              <a:ext uri="{FF2B5EF4-FFF2-40B4-BE49-F238E27FC236}">
                <a16:creationId xmlns:a16="http://schemas.microsoft.com/office/drawing/2014/main" id="{087D2ACE-18F6-41FB-9803-1BADAC292316}"/>
              </a:ext>
            </a:extLst>
          </p:cNvPr>
          <p:cNvSpPr>
            <a:spLocks noGrp="1" noChangeArrowheads="1"/>
          </p:cNvSpPr>
          <p:nvPr>
            <p:ph type="subTitle" idx="1"/>
          </p:nvPr>
        </p:nvSpPr>
        <p:spPr>
          <a:xfrm>
            <a:off x="2895600" y="1752600"/>
            <a:ext cx="6400800" cy="1752600"/>
          </a:xfrm>
        </p:spPr>
        <p:txBody>
          <a:bodyPr>
            <a:normAutofit lnSpcReduction="10000"/>
          </a:bodyPr>
          <a:lstStyle/>
          <a:p>
            <a:pPr eaLnBrk="1" hangingPunct="1">
              <a:lnSpc>
                <a:spcPct val="90000"/>
              </a:lnSpc>
            </a:pPr>
            <a:endParaRPr lang="zh-TW" altLang="en-US" sz="3200" b="1" dirty="0">
              <a:ea typeface="新細明體" panose="02020500000000000000" pitchFamily="18" charset="-120"/>
            </a:endParaRPr>
          </a:p>
          <a:p>
            <a:pPr eaLnBrk="1" hangingPunct="1">
              <a:lnSpc>
                <a:spcPct val="90000"/>
              </a:lnSpc>
            </a:pPr>
            <a:r>
              <a:rPr lang="en-US" altLang="zh-TW" sz="4000" b="1" dirty="0">
                <a:solidFill>
                  <a:srgbClr val="9A2216"/>
                </a:solidFill>
                <a:ea typeface="新細明體" panose="02020500000000000000" pitchFamily="18" charset="-120"/>
              </a:rPr>
              <a:t> Determining the Solubility of Ionic Compounds</a:t>
            </a:r>
            <a:endParaRPr lang="en-US" altLang="zh-TW" sz="4000" b="1" dirty="0">
              <a:solidFill>
                <a:srgbClr val="FF3300"/>
              </a:solidFill>
              <a:latin typeface="Batang" panose="02030600000101010101" pitchFamily="18" charset="-127"/>
              <a:ea typeface="Batang" panose="02030600000101010101" pitchFamily="18" charset="-127"/>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a:extLst>
              <a:ext uri="{FF2B5EF4-FFF2-40B4-BE49-F238E27FC236}">
                <a16:creationId xmlns:a16="http://schemas.microsoft.com/office/drawing/2014/main" id="{CEE461A1-5893-4743-8DFF-7F04252C0EF7}"/>
              </a:ext>
            </a:extLst>
          </p:cNvPr>
          <p:cNvSpPr>
            <a:spLocks noGrp="1" noChangeArrowheads="1"/>
          </p:cNvSpPr>
          <p:nvPr>
            <p:ph type="title"/>
          </p:nvPr>
        </p:nvSpPr>
        <p:spPr>
          <a:xfrm>
            <a:off x="1524000" y="0"/>
            <a:ext cx="8610600" cy="1066800"/>
          </a:xfrm>
        </p:spPr>
        <p:txBody>
          <a:bodyPr/>
          <a:lstStyle/>
          <a:p>
            <a:pPr algn="l" eaLnBrk="1" hangingPunct="1"/>
            <a:r>
              <a:rPr lang="en-US" altLang="zh-TW" sz="3200" b="1" dirty="0">
                <a:solidFill>
                  <a:srgbClr val="9A2216"/>
                </a:solidFill>
                <a:ea typeface="新細明體" panose="02020500000000000000" pitchFamily="18" charset="-120"/>
              </a:rPr>
              <a:t>Definition of TERMS:  The Solubility Product, </a:t>
            </a:r>
            <a:r>
              <a:rPr lang="en-US" altLang="zh-TW" sz="3200" b="1" i="1" dirty="0" err="1">
                <a:solidFill>
                  <a:srgbClr val="9A2216"/>
                </a:solidFill>
                <a:ea typeface="新細明體" panose="02020500000000000000" pitchFamily="18" charset="-120"/>
              </a:rPr>
              <a:t>K</a:t>
            </a:r>
            <a:r>
              <a:rPr lang="en-US" altLang="zh-TW" sz="3200" b="1" baseline="-25000" dirty="0" err="1">
                <a:solidFill>
                  <a:srgbClr val="9A2216"/>
                </a:solidFill>
                <a:ea typeface="新細明體" panose="02020500000000000000" pitchFamily="18" charset="-120"/>
              </a:rPr>
              <a:t>sp</a:t>
            </a:r>
            <a:endParaRPr lang="en-US" altLang="zh-TW" sz="3200" b="1" dirty="0">
              <a:solidFill>
                <a:srgbClr val="CC0000"/>
              </a:solidFill>
              <a:ea typeface="新細明體" panose="02020500000000000000" pitchFamily="18" charset="-120"/>
            </a:endParaRPr>
          </a:p>
        </p:txBody>
      </p:sp>
      <p:sp>
        <p:nvSpPr>
          <p:cNvPr id="265219" name="Rectangle 3">
            <a:extLst>
              <a:ext uri="{FF2B5EF4-FFF2-40B4-BE49-F238E27FC236}">
                <a16:creationId xmlns:a16="http://schemas.microsoft.com/office/drawing/2014/main" id="{6C4C6B79-8ABD-4246-B18D-271274E4DAA5}"/>
              </a:ext>
            </a:extLst>
          </p:cNvPr>
          <p:cNvSpPr>
            <a:spLocks noGrp="1" noChangeArrowheads="1"/>
          </p:cNvSpPr>
          <p:nvPr>
            <p:ph type="body" idx="1"/>
          </p:nvPr>
        </p:nvSpPr>
        <p:spPr>
          <a:xfrm>
            <a:off x="457199" y="1066800"/>
            <a:ext cx="10891157" cy="5268685"/>
          </a:xfrm>
        </p:spPr>
        <p:txBody>
          <a:bodyPr>
            <a:normAutofit/>
          </a:bodyPr>
          <a:lstStyle/>
          <a:p>
            <a:pPr eaLnBrk="1" hangingPunct="1">
              <a:lnSpc>
                <a:spcPct val="90000"/>
              </a:lnSpc>
            </a:pPr>
            <a:r>
              <a:rPr lang="en-US" altLang="zh-TW" sz="2400" b="1" dirty="0">
                <a:ea typeface="新細明體" panose="02020500000000000000" pitchFamily="18" charset="-120"/>
              </a:rPr>
              <a:t>When a slightly soluble ionic compound is added to water, some of it dissolves to form a solution, establishing an equilibrium between the pure solid and a solution of its ions.</a:t>
            </a:r>
          </a:p>
          <a:p>
            <a:pPr eaLnBrk="1" hangingPunct="1">
              <a:lnSpc>
                <a:spcPct val="90000"/>
              </a:lnSpc>
            </a:pPr>
            <a:endParaRPr lang="en-US" altLang="zh-TW" sz="1050" b="1" dirty="0">
              <a:ea typeface="新細明體" panose="02020500000000000000" pitchFamily="18" charset="-120"/>
            </a:endParaRPr>
          </a:p>
          <a:p>
            <a:pPr eaLnBrk="1" hangingPunct="1">
              <a:lnSpc>
                <a:spcPct val="90000"/>
              </a:lnSpc>
            </a:pPr>
            <a:r>
              <a:rPr lang="en-US" altLang="zh-TW" sz="2400" b="1" dirty="0">
                <a:solidFill>
                  <a:srgbClr val="FF0000"/>
                </a:solidFill>
                <a:ea typeface="新細明體" panose="02020500000000000000" pitchFamily="18" charset="-120"/>
              </a:rPr>
              <a:t>The equilibrium constant for the dissolution of a sparingly soluble salt is the solubility product of the salt</a:t>
            </a:r>
            <a:r>
              <a:rPr lang="en-US" altLang="zh-TW" sz="2400" b="1" dirty="0">
                <a:ea typeface="新細明體" panose="02020500000000000000" pitchFamily="18" charset="-120"/>
              </a:rPr>
              <a:t>, </a:t>
            </a:r>
            <a:r>
              <a:rPr lang="en-US" altLang="zh-TW" sz="2400" b="1" i="1" dirty="0" err="1">
                <a:ea typeface="新細明體" panose="02020500000000000000" pitchFamily="18" charset="-120"/>
              </a:rPr>
              <a:t>K</a:t>
            </a:r>
            <a:r>
              <a:rPr lang="en-US" altLang="zh-TW" sz="2400" b="1" baseline="-25000" dirty="0" err="1">
                <a:ea typeface="新細明體" panose="02020500000000000000" pitchFamily="18" charset="-120"/>
              </a:rPr>
              <a:t>sp</a:t>
            </a:r>
            <a:r>
              <a:rPr lang="en-US" altLang="zh-TW" sz="2400" b="1" dirty="0">
                <a:ea typeface="新細明體" panose="02020500000000000000" pitchFamily="18" charset="-120"/>
              </a:rPr>
              <a:t>.</a:t>
            </a:r>
            <a:endParaRPr lang="en-US" altLang="zh-TW" sz="2400" b="1" baseline="-25000" dirty="0">
              <a:ea typeface="新細明體" panose="02020500000000000000" pitchFamily="18" charset="-120"/>
            </a:endParaRPr>
          </a:p>
          <a:p>
            <a:pPr eaLnBrk="1" hangingPunct="1">
              <a:lnSpc>
                <a:spcPct val="90000"/>
              </a:lnSpc>
            </a:pPr>
            <a:endParaRPr lang="en-US" altLang="zh-TW" sz="1050" b="1" baseline="-25000" dirty="0">
              <a:ea typeface="新細明體" panose="02020500000000000000" pitchFamily="18" charset="-120"/>
            </a:endParaRPr>
          </a:p>
          <a:p>
            <a:pPr eaLnBrk="1" hangingPunct="1">
              <a:lnSpc>
                <a:spcPct val="90000"/>
              </a:lnSpc>
            </a:pPr>
            <a:r>
              <a:rPr lang="en-US" altLang="zh-TW" sz="2400" b="1" dirty="0">
                <a:ea typeface="新細明體" panose="02020500000000000000" pitchFamily="18" charset="-120"/>
              </a:rPr>
              <a:t>The concentration of a pure solid is a constant and does not appear in the equilibrium constant expression.</a:t>
            </a:r>
          </a:p>
          <a:p>
            <a:pPr eaLnBrk="1" hangingPunct="1">
              <a:lnSpc>
                <a:spcPct val="90000"/>
              </a:lnSpc>
            </a:pPr>
            <a:endParaRPr lang="en-US" altLang="zh-TW" sz="1050" b="1" dirty="0">
              <a:ea typeface="新細明體" panose="02020500000000000000" pitchFamily="18" charset="-120"/>
            </a:endParaRPr>
          </a:p>
          <a:p>
            <a:pPr eaLnBrk="1" hangingPunct="1">
              <a:lnSpc>
                <a:spcPct val="90000"/>
              </a:lnSpc>
            </a:pPr>
            <a:r>
              <a:rPr lang="en-US" altLang="zh-TW" sz="2400" b="1" dirty="0">
                <a:ea typeface="新細明體" panose="02020500000000000000" pitchFamily="18" charset="-120"/>
              </a:rPr>
              <a:t>Solubility products are determined experimentally by </a:t>
            </a:r>
            <a:r>
              <a:rPr lang="en-US" altLang="zh-TW" sz="2400" b="1" u="sng" dirty="0">
                <a:solidFill>
                  <a:srgbClr val="FF0000"/>
                </a:solidFill>
                <a:ea typeface="新細明體" panose="02020500000000000000" pitchFamily="18" charset="-120"/>
              </a:rPr>
              <a:t>either directly measuring the concentration of one of the component ions</a:t>
            </a:r>
            <a:r>
              <a:rPr lang="en-US" altLang="zh-TW" sz="2400" b="1" dirty="0">
                <a:ea typeface="新細明體" panose="02020500000000000000" pitchFamily="18" charset="-120"/>
              </a:rPr>
              <a:t> or </a:t>
            </a:r>
            <a:r>
              <a:rPr lang="en-US" altLang="zh-TW" sz="2400" b="1" u="sng" dirty="0">
                <a:solidFill>
                  <a:srgbClr val="FF0000"/>
                </a:solidFill>
                <a:ea typeface="新細明體" panose="02020500000000000000" pitchFamily="18" charset="-120"/>
              </a:rPr>
              <a:t>by measuring the solubility of the compound in a given amount of water.</a:t>
            </a:r>
          </a:p>
          <a:p>
            <a:pPr eaLnBrk="1" hangingPunct="1">
              <a:lnSpc>
                <a:spcPct val="90000"/>
              </a:lnSpc>
            </a:pPr>
            <a:endParaRPr lang="en-US" altLang="zh-TW" sz="1050" b="1" dirty="0">
              <a:ea typeface="新細明體" panose="02020500000000000000" pitchFamily="18" charset="-120"/>
            </a:endParaRPr>
          </a:p>
          <a:p>
            <a:pPr eaLnBrk="1" hangingPunct="1">
              <a:lnSpc>
                <a:spcPct val="90000"/>
              </a:lnSpc>
            </a:pPr>
            <a:r>
              <a:rPr lang="en-US" altLang="zh-TW" sz="2400" b="1" i="1" dirty="0" err="1">
                <a:solidFill>
                  <a:srgbClr val="FF0000"/>
                </a:solidFill>
                <a:ea typeface="新細明體" panose="02020500000000000000" pitchFamily="18" charset="-120"/>
              </a:rPr>
              <a:t>K</a:t>
            </a:r>
            <a:r>
              <a:rPr lang="en-US" altLang="zh-TW" sz="2400" b="1" baseline="-25000" dirty="0" err="1">
                <a:solidFill>
                  <a:srgbClr val="FF0000"/>
                </a:solidFill>
                <a:ea typeface="新細明體" panose="02020500000000000000" pitchFamily="18" charset="-120"/>
              </a:rPr>
              <a:t>sp</a:t>
            </a:r>
            <a:r>
              <a:rPr lang="en-US" altLang="zh-TW" sz="2400" b="1" baseline="-25000" dirty="0">
                <a:solidFill>
                  <a:srgbClr val="FF0000"/>
                </a:solidFill>
                <a:ea typeface="新細明體" panose="02020500000000000000" pitchFamily="18" charset="-120"/>
              </a:rPr>
              <a:t> </a:t>
            </a:r>
            <a:r>
              <a:rPr lang="en-US" altLang="zh-TW" sz="2400" b="1" dirty="0">
                <a:solidFill>
                  <a:srgbClr val="FF0000"/>
                </a:solidFill>
                <a:ea typeface="新細明體" panose="02020500000000000000" pitchFamily="18" charset="-120"/>
              </a:rPr>
              <a:t>is defined in terms of molar concentrations of the component 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565C2-5085-4066-A1C1-C6A6A82D8ED5}"/>
              </a:ext>
            </a:extLst>
          </p:cNvPr>
          <p:cNvSpPr>
            <a:spLocks noGrp="1"/>
          </p:cNvSpPr>
          <p:nvPr>
            <p:ph type="title"/>
          </p:nvPr>
        </p:nvSpPr>
        <p:spPr/>
        <p:txBody>
          <a:bodyPr/>
          <a:lstStyle/>
          <a:p>
            <a:r>
              <a:rPr lang="en-US" b="1" i="0" cap="all" dirty="0">
                <a:solidFill>
                  <a:srgbClr val="00BBBC"/>
                </a:solidFill>
                <a:effectLst/>
                <a:latin typeface="Manrope"/>
              </a:rPr>
              <a:t>COMMON PH VALUES AROUND US</a:t>
            </a:r>
          </a:p>
        </p:txBody>
      </p:sp>
      <p:sp>
        <p:nvSpPr>
          <p:cNvPr id="3" name="Content Placeholder 2">
            <a:extLst>
              <a:ext uri="{FF2B5EF4-FFF2-40B4-BE49-F238E27FC236}">
                <a16:creationId xmlns:a16="http://schemas.microsoft.com/office/drawing/2014/main" id="{0CEDF9C8-7B7D-4ACD-B6A3-0E4C0C98C2E1}"/>
              </a:ext>
            </a:extLst>
          </p:cNvPr>
          <p:cNvSpPr>
            <a:spLocks noGrp="1"/>
          </p:cNvSpPr>
          <p:nvPr>
            <p:ph idx="1"/>
          </p:nvPr>
        </p:nvSpPr>
        <p:spPr>
          <a:xfrm>
            <a:off x="674914" y="2141537"/>
            <a:ext cx="10515600" cy="4351338"/>
          </a:xfrm>
        </p:spPr>
        <p:txBody>
          <a:bodyPr/>
          <a:lstStyle/>
          <a:p>
            <a:r>
              <a:rPr lang="en-US" sz="5400" b="0" i="0" dirty="0">
                <a:solidFill>
                  <a:srgbClr val="000000"/>
                </a:solidFill>
                <a:effectLst/>
                <a:latin typeface="KaTeX_Main"/>
              </a:rPr>
              <a:t>pH</a:t>
            </a:r>
            <a:r>
              <a:rPr lang="en-US" sz="5400" b="0" i="0" dirty="0">
                <a:solidFill>
                  <a:srgbClr val="000000"/>
                </a:solidFill>
                <a:effectLst/>
                <a:latin typeface="Manrope"/>
              </a:rPr>
              <a:t> of cheese is between </a:t>
            </a:r>
            <a:r>
              <a:rPr lang="en-US" sz="5400" b="0" i="0" dirty="0">
                <a:solidFill>
                  <a:srgbClr val="000000"/>
                </a:solidFill>
                <a:effectLst/>
                <a:latin typeface="KaTeX_Main"/>
              </a:rPr>
              <a:t>4.8−6.4</a:t>
            </a:r>
            <a:r>
              <a:rPr lang="en-US" sz="5400" b="0" i="0" dirty="0">
                <a:solidFill>
                  <a:srgbClr val="000000"/>
                </a:solidFill>
                <a:effectLst/>
                <a:latin typeface="Manrope"/>
              </a:rPr>
              <a:t>.</a:t>
            </a:r>
            <a:br>
              <a:rPr lang="en-US" sz="5400" dirty="0"/>
            </a:br>
            <a:r>
              <a:rPr lang="en-US" sz="5400" b="0" i="0" dirty="0">
                <a:solidFill>
                  <a:srgbClr val="000000"/>
                </a:solidFill>
                <a:effectLst/>
                <a:latin typeface="KaTeX_Main"/>
              </a:rPr>
              <a:t>pH</a:t>
            </a:r>
            <a:r>
              <a:rPr lang="en-US" sz="5400" b="0" i="0" dirty="0">
                <a:solidFill>
                  <a:srgbClr val="000000"/>
                </a:solidFill>
                <a:effectLst/>
                <a:latin typeface="Manrope"/>
              </a:rPr>
              <a:t> of bananas is between </a:t>
            </a:r>
            <a:r>
              <a:rPr lang="en-US" sz="5400" b="0" i="0" dirty="0">
                <a:solidFill>
                  <a:srgbClr val="000000"/>
                </a:solidFill>
                <a:effectLst/>
                <a:latin typeface="KaTeX_Main"/>
              </a:rPr>
              <a:t>4.5−5.2</a:t>
            </a:r>
            <a:r>
              <a:rPr lang="en-US" sz="5400" b="0" i="0" dirty="0">
                <a:solidFill>
                  <a:srgbClr val="000000"/>
                </a:solidFill>
                <a:effectLst/>
                <a:latin typeface="Manrope"/>
              </a:rPr>
              <a:t>.</a:t>
            </a:r>
            <a:br>
              <a:rPr lang="en-US" sz="5400" dirty="0"/>
            </a:br>
            <a:r>
              <a:rPr lang="en-US" sz="5400" b="0" i="0" dirty="0">
                <a:solidFill>
                  <a:srgbClr val="000000"/>
                </a:solidFill>
                <a:effectLst/>
                <a:latin typeface="KaTeX_Main"/>
              </a:rPr>
              <a:t>pH</a:t>
            </a:r>
            <a:r>
              <a:rPr lang="en-US" sz="5400" b="0" i="0" dirty="0">
                <a:solidFill>
                  <a:srgbClr val="000000"/>
                </a:solidFill>
                <a:effectLst/>
                <a:latin typeface="Manrope"/>
              </a:rPr>
              <a:t> of grapes is between </a:t>
            </a:r>
            <a:r>
              <a:rPr lang="en-US" sz="5400" b="0" i="0" dirty="0">
                <a:solidFill>
                  <a:srgbClr val="000000"/>
                </a:solidFill>
                <a:effectLst/>
                <a:latin typeface="KaTeX_Main"/>
              </a:rPr>
              <a:t>3.5−4.5</a:t>
            </a:r>
            <a:r>
              <a:rPr lang="en-US" sz="5400" b="0" i="0" dirty="0">
                <a:solidFill>
                  <a:srgbClr val="000000"/>
                </a:solidFill>
                <a:effectLst/>
                <a:latin typeface="Manrope"/>
              </a:rPr>
              <a:t>.</a:t>
            </a:r>
            <a:br>
              <a:rPr lang="en-US" sz="5400" dirty="0"/>
            </a:br>
            <a:r>
              <a:rPr lang="en-US" sz="5400" b="0" i="0" dirty="0">
                <a:solidFill>
                  <a:srgbClr val="000000"/>
                </a:solidFill>
                <a:effectLst/>
                <a:latin typeface="KaTeX_Main"/>
              </a:rPr>
              <a:t>pH</a:t>
            </a:r>
            <a:r>
              <a:rPr lang="en-US" sz="5400" b="0" i="0" dirty="0">
                <a:solidFill>
                  <a:srgbClr val="000000"/>
                </a:solidFill>
                <a:effectLst/>
                <a:latin typeface="Manrope"/>
              </a:rPr>
              <a:t> of lime juice is between </a:t>
            </a:r>
            <a:r>
              <a:rPr lang="en-US" sz="5400" b="0" i="0" dirty="0">
                <a:solidFill>
                  <a:srgbClr val="000000"/>
                </a:solidFill>
                <a:effectLst/>
                <a:latin typeface="KaTeX_Main"/>
              </a:rPr>
              <a:t>2.0−2.4</a:t>
            </a:r>
            <a:r>
              <a:rPr lang="en-US" sz="5400" b="0" i="0" dirty="0">
                <a:solidFill>
                  <a:srgbClr val="000000"/>
                </a:solidFill>
                <a:effectLst/>
                <a:latin typeface="Manrope"/>
              </a:rPr>
              <a:t>.</a:t>
            </a:r>
            <a:endParaRPr lang="en-US" sz="5400" dirty="0"/>
          </a:p>
          <a:p>
            <a:endParaRPr lang="en-US" dirty="0"/>
          </a:p>
        </p:txBody>
      </p:sp>
    </p:spTree>
    <p:extLst>
      <p:ext uri="{BB962C8B-B14F-4D97-AF65-F5344CB8AC3E}">
        <p14:creationId xmlns:p14="http://schemas.microsoft.com/office/powerpoint/2010/main" val="26250759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a:extLst>
              <a:ext uri="{FF2B5EF4-FFF2-40B4-BE49-F238E27FC236}">
                <a16:creationId xmlns:a16="http://schemas.microsoft.com/office/drawing/2014/main" id="{D19F13FC-3A11-4063-88FE-A1202F44E092}"/>
              </a:ext>
            </a:extLst>
          </p:cNvPr>
          <p:cNvSpPr>
            <a:spLocks noGrp="1" noChangeArrowheads="1"/>
          </p:cNvSpPr>
          <p:nvPr>
            <p:ph type="title"/>
          </p:nvPr>
        </p:nvSpPr>
        <p:spPr>
          <a:xfrm>
            <a:off x="1524000" y="0"/>
            <a:ext cx="9525000" cy="1143000"/>
          </a:xfrm>
        </p:spPr>
        <p:txBody>
          <a:bodyPr/>
          <a:lstStyle/>
          <a:p>
            <a:pPr algn="l" eaLnBrk="1" hangingPunct="1"/>
            <a:r>
              <a:rPr lang="en-US" altLang="zh-TW" sz="3200" b="1" dirty="0">
                <a:solidFill>
                  <a:srgbClr val="9A2216"/>
                </a:solidFill>
                <a:ea typeface="新細明體" panose="02020500000000000000" pitchFamily="18" charset="-120"/>
              </a:rPr>
              <a:t>Definition of TERMS: The Ion Product</a:t>
            </a:r>
            <a:endParaRPr lang="en-US" altLang="zh-TW" sz="3200" b="1" dirty="0">
              <a:solidFill>
                <a:srgbClr val="CC0000"/>
              </a:solidFill>
              <a:ea typeface="新細明體" panose="02020500000000000000" pitchFamily="18" charset="-120"/>
            </a:endParaRPr>
          </a:p>
        </p:txBody>
      </p:sp>
      <p:sp>
        <p:nvSpPr>
          <p:cNvPr id="266243" name="Rectangle 3">
            <a:extLst>
              <a:ext uri="{FF2B5EF4-FFF2-40B4-BE49-F238E27FC236}">
                <a16:creationId xmlns:a16="http://schemas.microsoft.com/office/drawing/2014/main" id="{9E630C65-66D8-425E-9AAD-5715F00173DA}"/>
              </a:ext>
            </a:extLst>
          </p:cNvPr>
          <p:cNvSpPr>
            <a:spLocks noGrp="1" noChangeArrowheads="1"/>
          </p:cNvSpPr>
          <p:nvPr>
            <p:ph type="body" idx="1"/>
          </p:nvPr>
        </p:nvSpPr>
        <p:spPr>
          <a:xfrm>
            <a:off x="473529" y="1143001"/>
            <a:ext cx="11283042" cy="5404756"/>
          </a:xfrm>
        </p:spPr>
        <p:txBody>
          <a:bodyPr>
            <a:normAutofit fontScale="92500" lnSpcReduction="10000"/>
          </a:bodyPr>
          <a:lstStyle/>
          <a:p>
            <a:pPr algn="just" eaLnBrk="1" hangingPunct="1"/>
            <a:r>
              <a:rPr lang="en-US" altLang="zh-TW" sz="3200" dirty="0">
                <a:ea typeface="新細明體" panose="02020500000000000000" pitchFamily="18" charset="-120"/>
              </a:rPr>
              <a:t>The ion product (</a:t>
            </a:r>
            <a:r>
              <a:rPr lang="en-US" altLang="zh-TW" sz="3200" i="1" dirty="0">
                <a:ea typeface="新細明體" panose="02020500000000000000" pitchFamily="18" charset="-120"/>
              </a:rPr>
              <a:t>Q</a:t>
            </a:r>
            <a:r>
              <a:rPr lang="en-US" altLang="zh-TW" sz="3200" dirty="0">
                <a:ea typeface="新細明體" panose="02020500000000000000" pitchFamily="18" charset="-120"/>
              </a:rPr>
              <a:t>) of a salt is the product of the concentrations of the ions in solution raised to the same powers as in the solubility product expression.</a:t>
            </a:r>
          </a:p>
          <a:p>
            <a:pPr algn="just" eaLnBrk="1" hangingPunct="1">
              <a:buFontTx/>
              <a:buNone/>
            </a:pPr>
            <a:endParaRPr lang="en-US" altLang="zh-TW" sz="1100" dirty="0">
              <a:ea typeface="新細明體" panose="02020500000000000000" pitchFamily="18" charset="-120"/>
            </a:endParaRPr>
          </a:p>
          <a:p>
            <a:pPr algn="just" eaLnBrk="1" hangingPunct="1"/>
            <a:r>
              <a:rPr lang="en-US" altLang="zh-TW" sz="3200" dirty="0">
                <a:ea typeface="新細明體" panose="02020500000000000000" pitchFamily="18" charset="-120"/>
              </a:rPr>
              <a:t>The ion product describes concentrations that are </a:t>
            </a:r>
            <a:r>
              <a:rPr lang="en-US" altLang="zh-TW" sz="3200" i="1" dirty="0">
                <a:ea typeface="新細明體" panose="02020500000000000000" pitchFamily="18" charset="-120"/>
              </a:rPr>
              <a:t>not</a:t>
            </a:r>
            <a:r>
              <a:rPr lang="en-US" altLang="zh-TW" sz="3200" dirty="0">
                <a:ea typeface="新細明體" panose="02020500000000000000" pitchFamily="18" charset="-120"/>
              </a:rPr>
              <a:t> necessarily equilibrium concentrations, whereas </a:t>
            </a:r>
            <a:r>
              <a:rPr lang="en-US" altLang="zh-TW" sz="3200" i="1" dirty="0" err="1">
                <a:ea typeface="新細明體" panose="02020500000000000000" pitchFamily="18" charset="-120"/>
              </a:rPr>
              <a:t>K</a:t>
            </a:r>
            <a:r>
              <a:rPr lang="en-US" altLang="zh-TW" sz="3200" baseline="-25000" dirty="0" err="1">
                <a:ea typeface="新細明體" panose="02020500000000000000" pitchFamily="18" charset="-120"/>
              </a:rPr>
              <a:t>sp</a:t>
            </a:r>
            <a:r>
              <a:rPr lang="en-US" altLang="zh-TW" sz="3200" baseline="-25000" dirty="0">
                <a:ea typeface="新細明體" panose="02020500000000000000" pitchFamily="18" charset="-120"/>
              </a:rPr>
              <a:t> </a:t>
            </a:r>
            <a:r>
              <a:rPr lang="en-US" altLang="zh-TW" sz="3200" dirty="0">
                <a:ea typeface="新細明體" panose="02020500000000000000" pitchFamily="18" charset="-120"/>
              </a:rPr>
              <a:t>describes </a:t>
            </a:r>
            <a:r>
              <a:rPr lang="en-US" altLang="zh-TW" sz="3600" b="1" dirty="0">
                <a:ea typeface="新細明體" panose="02020500000000000000" pitchFamily="18" charset="-120"/>
              </a:rPr>
              <a:t>equilibrium</a:t>
            </a:r>
            <a:r>
              <a:rPr lang="en-US" altLang="zh-TW" sz="3200" dirty="0">
                <a:ea typeface="新細明體" panose="02020500000000000000" pitchFamily="18" charset="-120"/>
              </a:rPr>
              <a:t> concentrations.</a:t>
            </a:r>
          </a:p>
          <a:p>
            <a:pPr algn="just" eaLnBrk="1" hangingPunct="1"/>
            <a:endParaRPr lang="en-US" altLang="zh-TW" sz="1100" dirty="0">
              <a:ea typeface="新細明體" panose="02020500000000000000" pitchFamily="18" charset="-120"/>
            </a:endParaRPr>
          </a:p>
          <a:p>
            <a:pPr algn="just" eaLnBrk="1" hangingPunct="1"/>
            <a:r>
              <a:rPr lang="en-US" altLang="zh-TW" sz="3200" dirty="0">
                <a:ea typeface="新細明體" panose="02020500000000000000" pitchFamily="18" charset="-120"/>
              </a:rPr>
              <a:t>The process of calculating the value of the ion product and comparing it with the magnitude of the solubility product </a:t>
            </a:r>
            <a:r>
              <a:rPr lang="en-US" altLang="zh-TW" sz="3200" dirty="0">
                <a:solidFill>
                  <a:srgbClr val="FF0000"/>
                </a:solidFill>
                <a:ea typeface="新細明體" panose="02020500000000000000" pitchFamily="18" charset="-120"/>
              </a:rPr>
              <a:t>is a way to determine if a solution is </a:t>
            </a:r>
            <a:r>
              <a:rPr lang="en-US" altLang="zh-TW" sz="4300" b="1" u="sng" dirty="0">
                <a:solidFill>
                  <a:srgbClr val="FF0000"/>
                </a:solidFill>
                <a:ea typeface="新細明體" panose="02020500000000000000" pitchFamily="18" charset="-120"/>
              </a:rPr>
              <a:t>unsaturated, saturated, or supersaturated</a:t>
            </a:r>
            <a:r>
              <a:rPr lang="en-US" altLang="zh-TW" sz="3200" dirty="0">
                <a:solidFill>
                  <a:srgbClr val="FF0000"/>
                </a:solidFill>
                <a:ea typeface="新細明體" panose="02020500000000000000" pitchFamily="18" charset="-120"/>
              </a:rPr>
              <a:t> and </a:t>
            </a:r>
            <a:r>
              <a:rPr lang="en-US" altLang="zh-TW" sz="3200" b="1" u="sng" dirty="0">
                <a:solidFill>
                  <a:srgbClr val="FF0000"/>
                </a:solidFill>
                <a:ea typeface="新細明體" panose="02020500000000000000" pitchFamily="18" charset="-120"/>
              </a:rPr>
              <a:t>whether a precipitate will form </a:t>
            </a:r>
            <a:r>
              <a:rPr lang="en-US" altLang="zh-TW" sz="3200" dirty="0">
                <a:solidFill>
                  <a:srgbClr val="FF0000"/>
                </a:solidFill>
                <a:ea typeface="新細明體" panose="02020500000000000000" pitchFamily="18" charset="-120"/>
              </a:rPr>
              <a:t>when solutions of two soluble salts are mixed.</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a:extLst>
              <a:ext uri="{FF2B5EF4-FFF2-40B4-BE49-F238E27FC236}">
                <a16:creationId xmlns:a16="http://schemas.microsoft.com/office/drawing/2014/main" id="{0C3B7C65-2B4F-45CD-AEC3-BA49127F1EAE}"/>
              </a:ext>
            </a:extLst>
          </p:cNvPr>
          <p:cNvSpPr>
            <a:spLocks noGrp="1" noChangeArrowheads="1"/>
          </p:cNvSpPr>
          <p:nvPr>
            <p:ph type="title"/>
          </p:nvPr>
        </p:nvSpPr>
        <p:spPr>
          <a:xfrm>
            <a:off x="1524000" y="0"/>
            <a:ext cx="9525000" cy="1143000"/>
          </a:xfrm>
        </p:spPr>
        <p:txBody>
          <a:bodyPr/>
          <a:lstStyle/>
          <a:p>
            <a:pPr algn="l" eaLnBrk="1" hangingPunct="1"/>
            <a:r>
              <a:rPr lang="en-US" altLang="zh-TW" sz="3200" b="1" dirty="0">
                <a:solidFill>
                  <a:srgbClr val="9A2216"/>
                </a:solidFill>
                <a:ea typeface="新細明體" panose="02020500000000000000" pitchFamily="18" charset="-120"/>
              </a:rPr>
              <a:t>Definition of TERMS: The Ion Product</a:t>
            </a:r>
            <a:endParaRPr lang="en-US" altLang="zh-TW" sz="3200" b="1" dirty="0">
              <a:solidFill>
                <a:srgbClr val="CC0000"/>
              </a:solidFill>
              <a:ea typeface="新細明體" panose="02020500000000000000" pitchFamily="18" charset="-120"/>
            </a:endParaRPr>
          </a:p>
        </p:txBody>
      </p:sp>
      <p:sp>
        <p:nvSpPr>
          <p:cNvPr id="267267" name="Rectangle 3">
            <a:extLst>
              <a:ext uri="{FF2B5EF4-FFF2-40B4-BE49-F238E27FC236}">
                <a16:creationId xmlns:a16="http://schemas.microsoft.com/office/drawing/2014/main" id="{9365D2B5-5D3A-45D3-89FF-12372D825C97}"/>
              </a:ext>
            </a:extLst>
          </p:cNvPr>
          <p:cNvSpPr>
            <a:spLocks noGrp="1" noChangeArrowheads="1"/>
          </p:cNvSpPr>
          <p:nvPr>
            <p:ph type="body" idx="1"/>
          </p:nvPr>
        </p:nvSpPr>
        <p:spPr>
          <a:xfrm>
            <a:off x="266700" y="930730"/>
            <a:ext cx="11326586" cy="5643108"/>
          </a:xfrm>
        </p:spPr>
        <p:txBody>
          <a:bodyPr/>
          <a:lstStyle/>
          <a:p>
            <a:pPr eaLnBrk="1" hangingPunct="1"/>
            <a:r>
              <a:rPr lang="en-US" altLang="zh-TW" sz="3600" b="1" dirty="0">
                <a:ea typeface="新細明體" panose="02020500000000000000" pitchFamily="18" charset="-120"/>
              </a:rPr>
              <a:t>Three possible conditions for an aqueous solution of an ionic solid</a:t>
            </a:r>
          </a:p>
          <a:p>
            <a:pPr eaLnBrk="1" hangingPunct="1">
              <a:buFontTx/>
              <a:buNone/>
            </a:pPr>
            <a:endParaRPr lang="en-US" altLang="zh-TW" sz="1100" b="1" dirty="0">
              <a:ea typeface="新細明體" panose="02020500000000000000" pitchFamily="18" charset="-120"/>
            </a:endParaRPr>
          </a:p>
          <a:p>
            <a:pPr lvl="1" eaLnBrk="1" hangingPunct="1">
              <a:buFontTx/>
              <a:buNone/>
            </a:pPr>
            <a:r>
              <a:rPr lang="en-US" altLang="zh-TW" sz="2800" dirty="0">
                <a:ea typeface="新細明體" panose="02020500000000000000" pitchFamily="18" charset="-120"/>
              </a:rPr>
              <a:t>    1. </a:t>
            </a:r>
            <a:r>
              <a:rPr lang="en-US" altLang="zh-TW" sz="2800" i="1" dirty="0">
                <a:ea typeface="新細明體" panose="02020500000000000000" pitchFamily="18" charset="-120"/>
              </a:rPr>
              <a:t>Q</a:t>
            </a:r>
            <a:r>
              <a:rPr lang="en-US" altLang="zh-TW" sz="2800" dirty="0">
                <a:ea typeface="新細明體" panose="02020500000000000000" pitchFamily="18" charset="-120"/>
              </a:rPr>
              <a:t> &lt; </a:t>
            </a:r>
            <a:r>
              <a:rPr lang="en-US" altLang="zh-TW" sz="2800" i="1" dirty="0" err="1">
                <a:ea typeface="新細明體" panose="02020500000000000000" pitchFamily="18" charset="-120"/>
              </a:rPr>
              <a:t>K</a:t>
            </a:r>
            <a:r>
              <a:rPr lang="en-US" altLang="zh-TW" sz="2800" baseline="-25000" dirty="0" err="1">
                <a:ea typeface="新細明體" panose="02020500000000000000" pitchFamily="18" charset="-120"/>
              </a:rPr>
              <a:t>sp</a:t>
            </a:r>
            <a:r>
              <a:rPr lang="en-US" altLang="zh-TW" sz="2800" dirty="0">
                <a:ea typeface="新細明體" panose="02020500000000000000" pitchFamily="18" charset="-120"/>
              </a:rPr>
              <a:t>:  the solution is unsaturated, and more of the ionic solid will dissolve</a:t>
            </a:r>
          </a:p>
          <a:p>
            <a:pPr lvl="1" eaLnBrk="1" hangingPunct="1">
              <a:buFontTx/>
              <a:buNone/>
            </a:pPr>
            <a:r>
              <a:rPr lang="en-US" altLang="zh-TW" sz="2800" dirty="0">
                <a:ea typeface="新細明體" panose="02020500000000000000" pitchFamily="18" charset="-120"/>
              </a:rPr>
              <a:t>    2. </a:t>
            </a:r>
            <a:r>
              <a:rPr lang="en-US" altLang="zh-TW" sz="2800" i="1" dirty="0">
                <a:ea typeface="新細明體" panose="02020500000000000000" pitchFamily="18" charset="-120"/>
              </a:rPr>
              <a:t>Q </a:t>
            </a:r>
            <a:r>
              <a:rPr lang="en-US" altLang="zh-TW" sz="2800" dirty="0">
                <a:ea typeface="新細明體" panose="02020500000000000000" pitchFamily="18" charset="-120"/>
              </a:rPr>
              <a:t>= </a:t>
            </a:r>
            <a:r>
              <a:rPr lang="en-US" altLang="zh-TW" sz="2800" i="1" dirty="0" err="1">
                <a:ea typeface="新細明體" panose="02020500000000000000" pitchFamily="18" charset="-120"/>
              </a:rPr>
              <a:t>K</a:t>
            </a:r>
            <a:r>
              <a:rPr lang="en-US" altLang="zh-TW" sz="2800" baseline="-25000" dirty="0" err="1">
                <a:ea typeface="新細明體" panose="02020500000000000000" pitchFamily="18" charset="-120"/>
              </a:rPr>
              <a:t>sp</a:t>
            </a:r>
            <a:r>
              <a:rPr lang="en-US" altLang="zh-TW" sz="2800" dirty="0">
                <a:ea typeface="新細明體" panose="02020500000000000000" pitchFamily="18" charset="-120"/>
              </a:rPr>
              <a:t>:  the solution is saturated and at equilibrium</a:t>
            </a:r>
          </a:p>
          <a:p>
            <a:pPr lvl="1" eaLnBrk="1" hangingPunct="1">
              <a:buFontTx/>
              <a:buNone/>
            </a:pPr>
            <a:r>
              <a:rPr lang="en-US" altLang="zh-TW" sz="2800" dirty="0">
                <a:ea typeface="新細明體" panose="02020500000000000000" pitchFamily="18" charset="-120"/>
              </a:rPr>
              <a:t>    3. </a:t>
            </a:r>
            <a:r>
              <a:rPr lang="en-US" altLang="zh-TW" sz="2800" i="1" dirty="0">
                <a:ea typeface="新細明體" panose="02020500000000000000" pitchFamily="18" charset="-120"/>
              </a:rPr>
              <a:t>Q</a:t>
            </a:r>
            <a:r>
              <a:rPr lang="en-US" altLang="zh-TW" sz="2800" dirty="0">
                <a:ea typeface="新細明體" panose="02020500000000000000" pitchFamily="18" charset="-120"/>
              </a:rPr>
              <a:t> &gt; </a:t>
            </a:r>
            <a:r>
              <a:rPr lang="en-US" altLang="zh-TW" sz="2800" i="1" dirty="0" err="1">
                <a:ea typeface="新細明體" panose="02020500000000000000" pitchFamily="18" charset="-120"/>
              </a:rPr>
              <a:t>K</a:t>
            </a:r>
            <a:r>
              <a:rPr lang="en-US" altLang="zh-TW" sz="2800" baseline="-25000" dirty="0" err="1">
                <a:ea typeface="新細明體" panose="02020500000000000000" pitchFamily="18" charset="-120"/>
              </a:rPr>
              <a:t>sp</a:t>
            </a:r>
            <a:r>
              <a:rPr lang="en-US" altLang="zh-TW" sz="2800" dirty="0">
                <a:ea typeface="新細明體" panose="02020500000000000000" pitchFamily="18" charset="-120"/>
              </a:rPr>
              <a:t>:  the solution is supersaturated, and ionic solid will precipitate</a:t>
            </a:r>
          </a:p>
          <a:p>
            <a:pPr eaLnBrk="1" hangingPunct="1">
              <a:buFontTx/>
              <a:buNone/>
            </a:pPr>
            <a:endParaRPr lang="en-US" altLang="zh-TW" sz="2400" dirty="0">
              <a:ea typeface="新細明體" panose="02020500000000000000" pitchFamily="18" charset="-120"/>
            </a:endParaRPr>
          </a:p>
        </p:txBody>
      </p:sp>
      <p:pic>
        <p:nvPicPr>
          <p:cNvPr id="267268" name="Picture 4">
            <a:extLst>
              <a:ext uri="{FF2B5EF4-FFF2-40B4-BE49-F238E27FC236}">
                <a16:creationId xmlns:a16="http://schemas.microsoft.com/office/drawing/2014/main" id="{0479DAB3-4087-4B03-AC1A-B3588D421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3443" y="4065587"/>
            <a:ext cx="4294414" cy="2986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a:extLst>
              <a:ext uri="{FF2B5EF4-FFF2-40B4-BE49-F238E27FC236}">
                <a16:creationId xmlns:a16="http://schemas.microsoft.com/office/drawing/2014/main" id="{51053476-B208-4031-82C6-39540DDABDE0}"/>
              </a:ext>
            </a:extLst>
          </p:cNvPr>
          <p:cNvSpPr>
            <a:spLocks noGrp="1" noChangeArrowheads="1"/>
          </p:cNvSpPr>
          <p:nvPr>
            <p:ph type="title"/>
          </p:nvPr>
        </p:nvSpPr>
        <p:spPr>
          <a:xfrm>
            <a:off x="489857" y="0"/>
            <a:ext cx="10727872" cy="1066800"/>
          </a:xfrm>
        </p:spPr>
        <p:txBody>
          <a:bodyPr/>
          <a:lstStyle/>
          <a:p>
            <a:pPr algn="ctr" eaLnBrk="1" hangingPunct="1"/>
            <a:r>
              <a:rPr lang="en-US" altLang="zh-TW" sz="3200" b="1" dirty="0">
                <a:solidFill>
                  <a:srgbClr val="9A2216"/>
                </a:solidFill>
                <a:ea typeface="新細明體" panose="02020500000000000000" pitchFamily="18" charset="-120"/>
              </a:rPr>
              <a:t>Definition of TERMS: The Common Ion Effect and Solubility</a:t>
            </a:r>
            <a:endParaRPr lang="en-US" altLang="zh-TW" sz="3200" b="1" dirty="0">
              <a:solidFill>
                <a:srgbClr val="CC0000"/>
              </a:solidFill>
              <a:ea typeface="新細明體" panose="02020500000000000000" pitchFamily="18" charset="-120"/>
            </a:endParaRPr>
          </a:p>
        </p:txBody>
      </p:sp>
      <p:sp>
        <p:nvSpPr>
          <p:cNvPr id="268291" name="Rectangle 3">
            <a:extLst>
              <a:ext uri="{FF2B5EF4-FFF2-40B4-BE49-F238E27FC236}">
                <a16:creationId xmlns:a16="http://schemas.microsoft.com/office/drawing/2014/main" id="{2F0EEE36-11E4-4DC0-BE0C-4894482CEB16}"/>
              </a:ext>
            </a:extLst>
          </p:cNvPr>
          <p:cNvSpPr>
            <a:spLocks noGrp="1" noChangeArrowheads="1"/>
          </p:cNvSpPr>
          <p:nvPr>
            <p:ph type="body" idx="1"/>
          </p:nvPr>
        </p:nvSpPr>
        <p:spPr>
          <a:xfrm>
            <a:off x="489857" y="1143001"/>
            <a:ext cx="9720943" cy="5519056"/>
          </a:xfrm>
        </p:spPr>
        <p:txBody>
          <a:bodyPr>
            <a:normAutofit/>
          </a:bodyPr>
          <a:lstStyle/>
          <a:p>
            <a:pPr algn="just" eaLnBrk="1" hangingPunct="1">
              <a:buFontTx/>
              <a:buNone/>
            </a:pPr>
            <a:r>
              <a:rPr lang="en-US" altLang="zh-TW" sz="3600" dirty="0">
                <a:ea typeface="新細明體" panose="02020500000000000000" pitchFamily="18" charset="-120"/>
              </a:rPr>
              <a:t>•   </a:t>
            </a:r>
            <a:r>
              <a:rPr lang="en-US" altLang="zh-TW" sz="4000" b="1" dirty="0">
                <a:ea typeface="新細明體" panose="02020500000000000000" pitchFamily="18" charset="-120"/>
              </a:rPr>
              <a:t>Solubility product expression</a:t>
            </a:r>
          </a:p>
          <a:p>
            <a:pPr algn="just" eaLnBrk="1" hangingPunct="1">
              <a:buFontTx/>
              <a:buNone/>
            </a:pPr>
            <a:endParaRPr lang="en-US" altLang="zh-TW" sz="1200" b="1" dirty="0">
              <a:ea typeface="新細明體" panose="02020500000000000000" pitchFamily="18" charset="-120"/>
            </a:endParaRPr>
          </a:p>
          <a:p>
            <a:pPr lvl="1" algn="just" eaLnBrk="1" hangingPunct="1">
              <a:buFontTx/>
              <a:buNone/>
            </a:pPr>
            <a:r>
              <a:rPr lang="en-US" altLang="zh-TW" sz="3200" dirty="0">
                <a:ea typeface="新細明體" panose="02020500000000000000" pitchFamily="18" charset="-120"/>
              </a:rPr>
              <a:t>     – Equilibrium concentrations of cation and anion are     inversely 	related</a:t>
            </a:r>
          </a:p>
          <a:p>
            <a:pPr lvl="1" algn="just" eaLnBrk="1" hangingPunct="1">
              <a:buFontTx/>
              <a:buNone/>
            </a:pPr>
            <a:endParaRPr lang="en-US" altLang="zh-TW" sz="3200" dirty="0">
              <a:ea typeface="新細明體" panose="02020500000000000000" pitchFamily="18" charset="-120"/>
            </a:endParaRPr>
          </a:p>
          <a:p>
            <a:pPr lvl="1" algn="just" eaLnBrk="1" hangingPunct="1">
              <a:buFontTx/>
              <a:buNone/>
            </a:pPr>
            <a:r>
              <a:rPr lang="en-US" altLang="zh-TW" sz="3200" dirty="0">
                <a:ea typeface="新細明體" panose="02020500000000000000" pitchFamily="18" charset="-120"/>
              </a:rPr>
              <a:t>     – As the concentration of the anion increases, the maximum 	concentration of the cation needed for precipitation to occur 	decreases, and vice versa</a:t>
            </a:r>
          </a:p>
          <a:p>
            <a:pPr lvl="1" algn="just" eaLnBrk="1" hangingPunct="1">
              <a:buFontTx/>
              <a:buNone/>
            </a:pPr>
            <a:endParaRPr lang="en-US" altLang="zh-TW" sz="3200" dirty="0">
              <a:ea typeface="新細明體" panose="02020500000000000000" pitchFamily="18" charset="-120"/>
            </a:endParaRPr>
          </a:p>
          <a:p>
            <a:pPr lvl="1" algn="just" eaLnBrk="1" hangingPunct="1">
              <a:buFontTx/>
              <a:buNone/>
            </a:pPr>
            <a:r>
              <a:rPr lang="en-US" altLang="zh-TW" sz="3200" dirty="0">
                <a:ea typeface="新細明體" panose="02020500000000000000" pitchFamily="18" charset="-120"/>
              </a:rPr>
              <a:t>    – </a:t>
            </a:r>
            <a:r>
              <a:rPr lang="en-US" altLang="zh-TW" sz="3200" i="1" dirty="0" err="1">
                <a:ea typeface="新細明體" panose="02020500000000000000" pitchFamily="18" charset="-120"/>
              </a:rPr>
              <a:t>K</a:t>
            </a:r>
            <a:r>
              <a:rPr lang="en-US" altLang="zh-TW" sz="3200" baseline="-25000" dirty="0" err="1">
                <a:ea typeface="新細明體" panose="02020500000000000000" pitchFamily="18" charset="-120"/>
              </a:rPr>
              <a:t>sp</a:t>
            </a:r>
            <a:r>
              <a:rPr lang="en-US" altLang="zh-TW" sz="3200" baseline="-25000" dirty="0">
                <a:ea typeface="新細明體" panose="02020500000000000000" pitchFamily="18" charset="-120"/>
              </a:rPr>
              <a:t> </a:t>
            </a:r>
            <a:r>
              <a:rPr lang="en-US" altLang="zh-TW" sz="3200" dirty="0">
                <a:ea typeface="新細明體" panose="02020500000000000000" pitchFamily="18" charset="-120"/>
              </a:rPr>
              <a:t>is constant</a:t>
            </a:r>
          </a:p>
          <a:p>
            <a:pPr algn="just" eaLnBrk="1" hangingPunct="1">
              <a:buFontTx/>
              <a:buNone/>
            </a:pPr>
            <a:endParaRPr lang="zh-TW" altLang="en-US" sz="3600" dirty="0">
              <a:latin typeface="MS Reference Sans Serif" panose="020B0604030504040204" pitchFamily="34" charset="0"/>
              <a:ea typeface="新細明體" panose="02020500000000000000" pitchFamily="18" charset="-12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56515-5893-4661-ADF7-98B68300CAB4}"/>
              </a:ext>
            </a:extLst>
          </p:cNvPr>
          <p:cNvSpPr>
            <a:spLocks noGrp="1"/>
          </p:cNvSpPr>
          <p:nvPr>
            <p:ph type="title"/>
          </p:nvPr>
        </p:nvSpPr>
        <p:spPr/>
        <p:txBody>
          <a:bodyPr/>
          <a:lstStyle/>
          <a:p>
            <a:r>
              <a:rPr lang="en-US" b="0" i="0" dirty="0">
                <a:solidFill>
                  <a:srgbClr val="000000"/>
                </a:solidFill>
                <a:effectLst/>
                <a:latin typeface="Linux Libertine"/>
              </a:rPr>
              <a:t>Solubility of ionic compounds in water</a:t>
            </a:r>
            <a:br>
              <a:rPr lang="en-US" b="0" i="0" dirty="0">
                <a:solidFill>
                  <a:srgbClr val="000000"/>
                </a:solidFill>
                <a:effectLst/>
                <a:latin typeface="Linux Libertine"/>
              </a:rPr>
            </a:br>
            <a:endParaRPr lang="en-US" dirty="0"/>
          </a:p>
        </p:txBody>
      </p:sp>
      <p:sp>
        <p:nvSpPr>
          <p:cNvPr id="3" name="Content Placeholder 2">
            <a:extLst>
              <a:ext uri="{FF2B5EF4-FFF2-40B4-BE49-F238E27FC236}">
                <a16:creationId xmlns:a16="http://schemas.microsoft.com/office/drawing/2014/main" id="{A80D58EF-6C09-4118-8B1D-3879C9EA5905}"/>
              </a:ext>
            </a:extLst>
          </p:cNvPr>
          <p:cNvSpPr>
            <a:spLocks noGrp="1"/>
          </p:cNvSpPr>
          <p:nvPr>
            <p:ph idx="1"/>
          </p:nvPr>
        </p:nvSpPr>
        <p:spPr/>
        <p:txBody>
          <a:bodyPr>
            <a:normAutofit lnSpcReduction="10000"/>
          </a:bodyPr>
          <a:lstStyle/>
          <a:p>
            <a:r>
              <a:rPr lang="en-US" b="0" i="0" dirty="0">
                <a:solidFill>
                  <a:srgbClr val="202122"/>
                </a:solidFill>
                <a:effectLst/>
                <a:latin typeface="Arial" panose="020B0604020202020204" pitchFamily="34" charset="0"/>
              </a:rPr>
              <a:t>Some ionic compounds (</a:t>
            </a:r>
            <a:r>
              <a:rPr lang="en-US" b="0" i="0" u="none" strike="noStrike" dirty="0">
                <a:solidFill>
                  <a:srgbClr val="FF0000"/>
                </a:solidFill>
                <a:effectLst/>
                <a:latin typeface="Arial" panose="020B0604020202020204" pitchFamily="34" charset="0"/>
              </a:rPr>
              <a:t>salts</a:t>
            </a:r>
            <a:r>
              <a:rPr lang="en-US" b="0" i="0" dirty="0">
                <a:solidFill>
                  <a:srgbClr val="202122"/>
                </a:solidFill>
                <a:effectLst/>
                <a:latin typeface="Arial" panose="020B0604020202020204" pitchFamily="34" charset="0"/>
              </a:rPr>
              <a:t>) dissolve in water, which arises because of the attraction between positive and negative charges.</a:t>
            </a:r>
          </a:p>
          <a:p>
            <a:endParaRPr lang="en-US" b="0" i="0" dirty="0">
              <a:solidFill>
                <a:srgbClr val="202122"/>
              </a:solidFill>
              <a:effectLst/>
              <a:latin typeface="Arial" panose="020B0604020202020204" pitchFamily="34" charset="0"/>
            </a:endParaRPr>
          </a:p>
          <a:p>
            <a:r>
              <a:rPr lang="en-US" b="0" i="0" dirty="0">
                <a:solidFill>
                  <a:srgbClr val="202122"/>
                </a:solidFill>
                <a:effectLst/>
                <a:latin typeface="Arial" panose="020B0604020202020204" pitchFamily="34" charset="0"/>
              </a:rPr>
              <a:t>For example, the salt's positive ions (e.g. Ag</a:t>
            </a:r>
            <a:r>
              <a:rPr lang="en-US" b="0" i="0" baseline="30000" dirty="0">
                <a:solidFill>
                  <a:srgbClr val="202122"/>
                </a:solidFill>
                <a:effectLst/>
                <a:latin typeface="Arial" panose="020B0604020202020204" pitchFamily="34" charset="0"/>
              </a:rPr>
              <a:t>+</a:t>
            </a:r>
            <a:r>
              <a:rPr lang="en-US" b="0" i="0" dirty="0">
                <a:solidFill>
                  <a:srgbClr val="202122"/>
                </a:solidFill>
                <a:effectLst/>
                <a:latin typeface="Arial" panose="020B0604020202020204" pitchFamily="34" charset="0"/>
              </a:rPr>
              <a:t>) attract the partially negative oxygens in H</a:t>
            </a:r>
            <a:r>
              <a:rPr lang="en-US" b="0" i="0" baseline="-25000" dirty="0">
                <a:solidFill>
                  <a:srgbClr val="202122"/>
                </a:solidFill>
                <a:effectLst/>
                <a:latin typeface="Arial" panose="020B0604020202020204" pitchFamily="34" charset="0"/>
              </a:rPr>
              <a:t>2</a:t>
            </a:r>
            <a:r>
              <a:rPr lang="en-US" b="0" i="0" dirty="0">
                <a:solidFill>
                  <a:srgbClr val="202122"/>
                </a:solidFill>
                <a:effectLst/>
                <a:latin typeface="Arial" panose="020B0604020202020204" pitchFamily="34" charset="0"/>
              </a:rPr>
              <a:t>O. Likewise, the salt's negative ions (e.g. Cl</a:t>
            </a:r>
            <a:r>
              <a:rPr lang="en-US" b="0" i="0" baseline="30000" dirty="0">
                <a:solidFill>
                  <a:srgbClr val="202122"/>
                </a:solidFill>
                <a:effectLst/>
                <a:latin typeface="Arial" panose="020B0604020202020204" pitchFamily="34" charset="0"/>
              </a:rPr>
              <a:t>−</a:t>
            </a:r>
            <a:r>
              <a:rPr lang="en-US" b="0" i="0" dirty="0">
                <a:solidFill>
                  <a:srgbClr val="202122"/>
                </a:solidFill>
                <a:effectLst/>
                <a:latin typeface="Arial" panose="020B0604020202020204" pitchFamily="34" charset="0"/>
              </a:rPr>
              <a:t>) attract the partially positive hydrogens in H</a:t>
            </a:r>
            <a:r>
              <a:rPr lang="en-US" b="0" i="0" baseline="-25000" dirty="0">
                <a:solidFill>
                  <a:srgbClr val="202122"/>
                </a:solidFill>
                <a:effectLst/>
                <a:latin typeface="Arial" panose="020B0604020202020204" pitchFamily="34" charset="0"/>
              </a:rPr>
              <a:t>2</a:t>
            </a:r>
            <a:r>
              <a:rPr lang="en-US" b="0" i="0" dirty="0">
                <a:solidFill>
                  <a:srgbClr val="202122"/>
                </a:solidFill>
                <a:effectLst/>
                <a:latin typeface="Arial" panose="020B0604020202020204" pitchFamily="34" charset="0"/>
              </a:rPr>
              <a:t>O. </a:t>
            </a:r>
          </a:p>
          <a:p>
            <a:endParaRPr lang="en-US" b="0" i="0" dirty="0">
              <a:solidFill>
                <a:srgbClr val="202122"/>
              </a:solidFill>
              <a:effectLst/>
              <a:latin typeface="Arial" panose="020B0604020202020204" pitchFamily="34" charset="0"/>
            </a:endParaRPr>
          </a:p>
          <a:p>
            <a:r>
              <a:rPr lang="en-US" b="0" i="0" dirty="0">
                <a:solidFill>
                  <a:srgbClr val="202122"/>
                </a:solidFill>
                <a:effectLst/>
                <a:latin typeface="Arial" panose="020B0604020202020204" pitchFamily="34" charset="0"/>
              </a:rPr>
              <a:t>Note: oxygen is partially negative because it is more </a:t>
            </a:r>
            <a:r>
              <a:rPr lang="en-US" b="0" i="0" u="none" strike="noStrike" dirty="0">
                <a:solidFill>
                  <a:srgbClr val="FF0000"/>
                </a:solidFill>
                <a:effectLst/>
                <a:latin typeface="Arial" panose="020B0604020202020204" pitchFamily="34" charset="0"/>
              </a:rPr>
              <a:t>electronegative</a:t>
            </a:r>
            <a:r>
              <a:rPr lang="en-US" b="0" i="0" dirty="0">
                <a:solidFill>
                  <a:srgbClr val="202122"/>
                </a:solidFill>
                <a:effectLst/>
                <a:latin typeface="Arial" panose="020B0604020202020204" pitchFamily="34" charset="0"/>
              </a:rPr>
              <a:t> than hydrogen, and vice versa</a:t>
            </a:r>
            <a:endParaRPr lang="en-US" dirty="0"/>
          </a:p>
        </p:txBody>
      </p:sp>
      <p:pic>
        <p:nvPicPr>
          <p:cNvPr id="5" name="Picture 4">
            <a:extLst>
              <a:ext uri="{FF2B5EF4-FFF2-40B4-BE49-F238E27FC236}">
                <a16:creationId xmlns:a16="http://schemas.microsoft.com/office/drawing/2014/main" id="{8A456E37-B21C-4D6E-98C6-883965D9FA91}"/>
              </a:ext>
            </a:extLst>
          </p:cNvPr>
          <p:cNvPicPr>
            <a:picLocks noChangeAspect="1"/>
          </p:cNvPicPr>
          <p:nvPr/>
        </p:nvPicPr>
        <p:blipFill rotWithShape="1">
          <a:blip r:embed="rId2"/>
          <a:srcRect l="19955" t="41901" r="31429" b="42378"/>
          <a:stretch/>
        </p:blipFill>
        <p:spPr>
          <a:xfrm>
            <a:off x="2612571" y="5833754"/>
            <a:ext cx="5633357" cy="1024246"/>
          </a:xfrm>
          <a:prstGeom prst="rect">
            <a:avLst/>
          </a:prstGeom>
        </p:spPr>
      </p:pic>
    </p:spTree>
    <p:extLst>
      <p:ext uri="{BB962C8B-B14F-4D97-AF65-F5344CB8AC3E}">
        <p14:creationId xmlns:p14="http://schemas.microsoft.com/office/powerpoint/2010/main" val="28569653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B0C1D-7E42-4BBF-9F92-18BA3FF20962}"/>
              </a:ext>
            </a:extLst>
          </p:cNvPr>
          <p:cNvSpPr>
            <a:spLocks noGrp="1"/>
          </p:cNvSpPr>
          <p:nvPr>
            <p:ph type="title"/>
          </p:nvPr>
        </p:nvSpPr>
        <p:spPr/>
        <p:txBody>
          <a:bodyPr/>
          <a:lstStyle/>
          <a:p>
            <a:r>
              <a:rPr lang="en-US" dirty="0">
                <a:solidFill>
                  <a:srgbClr val="FF0000"/>
                </a:solidFill>
                <a:latin typeface="Arial" panose="020B0604020202020204" pitchFamily="34" charset="0"/>
              </a:rPr>
              <a:t>S</a:t>
            </a:r>
            <a:r>
              <a:rPr lang="en-US" b="0" i="0" u="none" strike="noStrike" dirty="0">
                <a:solidFill>
                  <a:srgbClr val="FF0000"/>
                </a:solidFill>
                <a:effectLst/>
                <a:latin typeface="Arial" panose="020B0604020202020204" pitchFamily="34" charset="0"/>
              </a:rPr>
              <a:t>olubility product</a:t>
            </a:r>
            <a:r>
              <a:rPr lang="en-US" b="0" i="0" dirty="0">
                <a:solidFill>
                  <a:srgbClr val="FF0000"/>
                </a:solidFill>
                <a:effectLst/>
                <a:latin typeface="Arial" panose="020B0604020202020204" pitchFamily="34" charset="0"/>
              </a:rPr>
              <a:t>, </a:t>
            </a:r>
            <a:r>
              <a:rPr lang="en-US" b="0" i="0" dirty="0" err="1">
                <a:solidFill>
                  <a:srgbClr val="FF0000"/>
                </a:solidFill>
                <a:effectLst/>
                <a:latin typeface="Arial" panose="020B0604020202020204" pitchFamily="34" charset="0"/>
              </a:rPr>
              <a:t>K</a:t>
            </a:r>
            <a:r>
              <a:rPr lang="en-US" b="0" i="0" baseline="-25000" dirty="0" err="1">
                <a:solidFill>
                  <a:srgbClr val="FF0000"/>
                </a:solidFill>
                <a:effectLst/>
                <a:latin typeface="Arial" panose="020B0604020202020204" pitchFamily="34" charset="0"/>
              </a:rPr>
              <a:t>sp</a:t>
            </a:r>
            <a:r>
              <a:rPr lang="en-US" b="0" i="0" dirty="0">
                <a:solidFill>
                  <a:srgbClr val="FF0000"/>
                </a:solidFill>
                <a:effectLst/>
                <a:latin typeface="Arial" panose="020B0604020202020204" pitchFamily="34" charset="0"/>
              </a:rPr>
              <a:t>.</a:t>
            </a:r>
            <a:endParaRPr lang="en-US" dirty="0"/>
          </a:p>
        </p:txBody>
      </p:sp>
      <p:sp>
        <p:nvSpPr>
          <p:cNvPr id="3" name="Content Placeholder 2">
            <a:extLst>
              <a:ext uri="{FF2B5EF4-FFF2-40B4-BE49-F238E27FC236}">
                <a16:creationId xmlns:a16="http://schemas.microsoft.com/office/drawing/2014/main" id="{C1ED6C00-AF46-475D-AD50-7C48D02FA0F7}"/>
              </a:ext>
            </a:extLst>
          </p:cNvPr>
          <p:cNvSpPr>
            <a:spLocks noGrp="1"/>
          </p:cNvSpPr>
          <p:nvPr>
            <p:ph idx="1"/>
          </p:nvPr>
        </p:nvSpPr>
        <p:spPr/>
        <p:txBody>
          <a:bodyPr/>
          <a:lstStyle/>
          <a:p>
            <a:r>
              <a:rPr lang="en-US" b="0" i="0" dirty="0">
                <a:solidFill>
                  <a:srgbClr val="202122"/>
                </a:solidFill>
                <a:effectLst/>
                <a:latin typeface="Arial" panose="020B0604020202020204" pitchFamily="34" charset="0"/>
              </a:rPr>
              <a:t>However, there is a limit to how much salt can be dissolved in a given volume of water. </a:t>
            </a:r>
          </a:p>
          <a:p>
            <a:endParaRPr lang="en-US" dirty="0">
              <a:solidFill>
                <a:srgbClr val="202122"/>
              </a:solidFill>
              <a:latin typeface="Arial" panose="020B0604020202020204" pitchFamily="34" charset="0"/>
            </a:endParaRPr>
          </a:p>
          <a:p>
            <a:r>
              <a:rPr lang="en-US" b="0" i="0" dirty="0">
                <a:solidFill>
                  <a:srgbClr val="202122"/>
                </a:solidFill>
                <a:effectLst/>
                <a:latin typeface="Arial" panose="020B0604020202020204" pitchFamily="34" charset="0"/>
              </a:rPr>
              <a:t>This amount is given by the </a:t>
            </a:r>
            <a:r>
              <a:rPr lang="en-US" b="0" i="0" u="none" strike="noStrike" dirty="0">
                <a:solidFill>
                  <a:srgbClr val="FF0000"/>
                </a:solidFill>
                <a:effectLst/>
                <a:latin typeface="Arial" panose="020B0604020202020204" pitchFamily="34" charset="0"/>
              </a:rPr>
              <a:t>solubility product</a:t>
            </a:r>
            <a:r>
              <a:rPr lang="en-US" b="0" i="0" dirty="0">
                <a:solidFill>
                  <a:srgbClr val="FF0000"/>
                </a:solidFill>
                <a:effectLst/>
                <a:latin typeface="Arial" panose="020B0604020202020204" pitchFamily="34" charset="0"/>
              </a:rPr>
              <a:t>, </a:t>
            </a:r>
            <a:r>
              <a:rPr lang="en-US" b="0" i="0" dirty="0" err="1">
                <a:solidFill>
                  <a:srgbClr val="FF0000"/>
                </a:solidFill>
                <a:effectLst/>
                <a:latin typeface="Arial" panose="020B0604020202020204" pitchFamily="34" charset="0"/>
              </a:rPr>
              <a:t>K</a:t>
            </a:r>
            <a:r>
              <a:rPr lang="en-US" b="0" i="0" baseline="-25000" dirty="0" err="1">
                <a:solidFill>
                  <a:srgbClr val="FF0000"/>
                </a:solidFill>
                <a:effectLst/>
                <a:latin typeface="Arial" panose="020B0604020202020204" pitchFamily="34" charset="0"/>
              </a:rPr>
              <a:t>sp</a:t>
            </a:r>
            <a:r>
              <a:rPr lang="en-US" b="0" i="0" dirty="0">
                <a:solidFill>
                  <a:srgbClr val="FF0000"/>
                </a:solidFill>
                <a:effectLst/>
                <a:latin typeface="Arial" panose="020B0604020202020204" pitchFamily="34" charset="0"/>
              </a:rPr>
              <a:t>. </a:t>
            </a:r>
          </a:p>
          <a:p>
            <a:endParaRPr lang="en-US" dirty="0">
              <a:solidFill>
                <a:srgbClr val="202122"/>
              </a:solidFill>
              <a:latin typeface="Arial" panose="020B0604020202020204" pitchFamily="34" charset="0"/>
            </a:endParaRPr>
          </a:p>
          <a:p>
            <a:r>
              <a:rPr lang="en-US" b="0" i="0" dirty="0">
                <a:solidFill>
                  <a:srgbClr val="202122"/>
                </a:solidFill>
                <a:effectLst/>
                <a:latin typeface="Arial" panose="020B0604020202020204" pitchFamily="34" charset="0"/>
              </a:rPr>
              <a:t>This value depends on the </a:t>
            </a:r>
            <a:r>
              <a:rPr lang="en-US" b="0" i="0" dirty="0">
                <a:solidFill>
                  <a:srgbClr val="FF0000"/>
                </a:solidFill>
                <a:effectLst/>
                <a:latin typeface="Arial" panose="020B0604020202020204" pitchFamily="34" charset="0"/>
              </a:rPr>
              <a:t>type of salt </a:t>
            </a:r>
            <a:r>
              <a:rPr lang="en-US" b="0" i="0" dirty="0">
                <a:solidFill>
                  <a:srgbClr val="202122"/>
                </a:solidFill>
                <a:effectLst/>
                <a:latin typeface="Arial" panose="020B0604020202020204" pitchFamily="34" charset="0"/>
              </a:rPr>
              <a:t>(AgCl vs. NaCl, for example), </a:t>
            </a:r>
            <a:r>
              <a:rPr lang="en-US" b="0" i="0" dirty="0">
                <a:solidFill>
                  <a:srgbClr val="FF0000"/>
                </a:solidFill>
                <a:effectLst/>
                <a:latin typeface="Arial" panose="020B0604020202020204" pitchFamily="34" charset="0"/>
              </a:rPr>
              <a:t>temperature</a:t>
            </a:r>
            <a:r>
              <a:rPr lang="en-US" b="0" i="0" dirty="0">
                <a:solidFill>
                  <a:srgbClr val="202122"/>
                </a:solidFill>
                <a:effectLst/>
                <a:latin typeface="Arial" panose="020B0604020202020204" pitchFamily="34" charset="0"/>
              </a:rPr>
              <a:t>, and the </a:t>
            </a:r>
            <a:r>
              <a:rPr lang="en-US" b="0" i="0" dirty="0">
                <a:solidFill>
                  <a:srgbClr val="FF0000"/>
                </a:solidFill>
                <a:effectLst/>
                <a:latin typeface="Arial" panose="020B0604020202020204" pitchFamily="34" charset="0"/>
              </a:rPr>
              <a:t>common ion effect.</a:t>
            </a:r>
            <a:endParaRPr lang="en-US" dirty="0">
              <a:solidFill>
                <a:srgbClr val="FF0000"/>
              </a:solidFill>
            </a:endParaRPr>
          </a:p>
        </p:txBody>
      </p:sp>
    </p:spTree>
    <p:extLst>
      <p:ext uri="{BB962C8B-B14F-4D97-AF65-F5344CB8AC3E}">
        <p14:creationId xmlns:p14="http://schemas.microsoft.com/office/powerpoint/2010/main" val="4000690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51CC1-828E-48E9-A254-C776F9318436}"/>
              </a:ext>
            </a:extLst>
          </p:cNvPr>
          <p:cNvSpPr>
            <a:spLocks noGrp="1"/>
          </p:cNvSpPr>
          <p:nvPr>
            <p:ph type="title"/>
          </p:nvPr>
        </p:nvSpPr>
        <p:spPr/>
        <p:txBody>
          <a:bodyPr/>
          <a:lstStyle/>
          <a:p>
            <a:r>
              <a:rPr lang="en-US" dirty="0"/>
              <a:t>Calculation of Solubility</a:t>
            </a:r>
          </a:p>
        </p:txBody>
      </p:sp>
      <p:sp>
        <p:nvSpPr>
          <p:cNvPr id="3" name="Content Placeholder 2">
            <a:extLst>
              <a:ext uri="{FF2B5EF4-FFF2-40B4-BE49-F238E27FC236}">
                <a16:creationId xmlns:a16="http://schemas.microsoft.com/office/drawing/2014/main" id="{719ED3FA-1B1D-44E9-A830-48DBBA5B64AF}"/>
              </a:ext>
            </a:extLst>
          </p:cNvPr>
          <p:cNvSpPr>
            <a:spLocks noGrp="1"/>
          </p:cNvSpPr>
          <p:nvPr>
            <p:ph idx="1"/>
          </p:nvPr>
        </p:nvSpPr>
        <p:spPr/>
        <p:txBody>
          <a:bodyPr/>
          <a:lstStyle/>
          <a:p>
            <a:r>
              <a:rPr lang="en-US" b="0" i="0" dirty="0">
                <a:solidFill>
                  <a:srgbClr val="202122"/>
                </a:solidFill>
                <a:effectLst/>
                <a:latin typeface="Arial" panose="020B0604020202020204" pitchFamily="34" charset="0"/>
              </a:rPr>
              <a:t>One can calculate the amount of AgCl that will dissolve in 1 liter of water.</a:t>
            </a:r>
          </a:p>
          <a:p>
            <a:r>
              <a:rPr lang="en-US" dirty="0">
                <a:solidFill>
                  <a:srgbClr val="202122"/>
                </a:solidFill>
                <a:latin typeface="Arial" panose="020B0604020202020204" pitchFamily="34" charset="0"/>
              </a:rPr>
              <a:t>S</a:t>
            </a:r>
            <a:r>
              <a:rPr lang="en-US" b="0" i="0" dirty="0">
                <a:solidFill>
                  <a:srgbClr val="202122"/>
                </a:solidFill>
                <a:effectLst/>
                <a:latin typeface="Arial" panose="020B0604020202020204" pitchFamily="34" charset="0"/>
              </a:rPr>
              <a:t>ome algebra is required:</a:t>
            </a:r>
          </a:p>
          <a:p>
            <a:pPr marL="0" indent="0">
              <a:buNone/>
            </a:pPr>
            <a:r>
              <a:rPr lang="en-US" sz="4400" b="1" i="0" dirty="0">
                <a:solidFill>
                  <a:srgbClr val="FF0000"/>
                </a:solidFill>
                <a:effectLst/>
                <a:latin typeface="Arial" panose="020B0604020202020204" pitchFamily="34" charset="0"/>
              </a:rPr>
              <a:t>		</a:t>
            </a:r>
            <a:r>
              <a:rPr lang="en-US" sz="4400" b="1" i="0" dirty="0" err="1">
                <a:solidFill>
                  <a:srgbClr val="FF0000"/>
                </a:solidFill>
                <a:effectLst/>
                <a:latin typeface="Arial" panose="020B0604020202020204" pitchFamily="34" charset="0"/>
              </a:rPr>
              <a:t>K</a:t>
            </a:r>
            <a:r>
              <a:rPr lang="en-US" sz="4400" b="1" i="0" baseline="-25000" dirty="0" err="1">
                <a:solidFill>
                  <a:srgbClr val="FF0000"/>
                </a:solidFill>
                <a:effectLst/>
                <a:latin typeface="Arial" panose="020B0604020202020204" pitchFamily="34" charset="0"/>
              </a:rPr>
              <a:t>sp</a:t>
            </a:r>
            <a:r>
              <a:rPr lang="en-US" sz="4400" b="1" i="0" dirty="0">
                <a:solidFill>
                  <a:srgbClr val="FF0000"/>
                </a:solidFill>
                <a:effectLst/>
                <a:latin typeface="Arial" panose="020B0604020202020204" pitchFamily="34" charset="0"/>
              </a:rPr>
              <a:t> = [Ag</a:t>
            </a:r>
            <a:r>
              <a:rPr lang="en-US" sz="4400" b="1" i="0" baseline="30000" dirty="0">
                <a:solidFill>
                  <a:srgbClr val="FF0000"/>
                </a:solidFill>
                <a:effectLst/>
                <a:latin typeface="Arial" panose="020B0604020202020204" pitchFamily="34" charset="0"/>
              </a:rPr>
              <a:t>+</a:t>
            </a:r>
            <a:r>
              <a:rPr lang="en-US" sz="4400" b="1" i="0" dirty="0">
                <a:solidFill>
                  <a:srgbClr val="FF0000"/>
                </a:solidFill>
                <a:effectLst/>
                <a:latin typeface="Arial" panose="020B0604020202020204" pitchFamily="34" charset="0"/>
              </a:rPr>
              <a:t>] × [Cl</a:t>
            </a:r>
            <a:r>
              <a:rPr lang="en-US" sz="4400" b="1" i="0" baseline="30000" dirty="0">
                <a:solidFill>
                  <a:srgbClr val="FF0000"/>
                </a:solidFill>
                <a:effectLst/>
                <a:latin typeface="Arial" panose="020B0604020202020204" pitchFamily="34" charset="0"/>
              </a:rPr>
              <a:t>−</a:t>
            </a:r>
            <a:r>
              <a:rPr lang="en-US" sz="4400" b="1" i="0" dirty="0">
                <a:solidFill>
                  <a:srgbClr val="FF0000"/>
                </a:solidFill>
                <a:effectLst/>
                <a:latin typeface="Arial" panose="020B0604020202020204" pitchFamily="34" charset="0"/>
              </a:rPr>
              <a:t>] </a:t>
            </a:r>
          </a:p>
          <a:p>
            <a:pPr marL="0" indent="0">
              <a:buNone/>
            </a:pPr>
            <a:r>
              <a:rPr lang="en-US" b="1" i="0" dirty="0">
                <a:solidFill>
                  <a:srgbClr val="FF0000"/>
                </a:solidFill>
                <a:effectLst/>
                <a:latin typeface="Arial" panose="020B0604020202020204" pitchFamily="34" charset="0"/>
              </a:rPr>
              <a:t>	     (definition of solubility product)</a:t>
            </a:r>
          </a:p>
          <a:p>
            <a:r>
              <a:rPr lang="en-US" b="1" i="0" dirty="0" err="1">
                <a:solidFill>
                  <a:srgbClr val="FF0000"/>
                </a:solidFill>
                <a:effectLst/>
                <a:latin typeface="Arial" panose="020B0604020202020204" pitchFamily="34" charset="0"/>
              </a:rPr>
              <a:t>Ksp</a:t>
            </a:r>
            <a:r>
              <a:rPr lang="en-US" b="1" i="0" dirty="0">
                <a:solidFill>
                  <a:srgbClr val="FF0000"/>
                </a:solidFill>
                <a:effectLst/>
                <a:latin typeface="Arial" panose="020B0604020202020204" pitchFamily="34" charset="0"/>
              </a:rPr>
              <a:t> = 1.8 × 10−10 (from a table of solubility products)</a:t>
            </a:r>
          </a:p>
          <a:p>
            <a:r>
              <a:rPr lang="en-US" sz="2800" b="1" i="0" dirty="0">
                <a:solidFill>
                  <a:srgbClr val="FF0000"/>
                </a:solidFill>
                <a:effectLst/>
                <a:latin typeface="Arial" panose="020B0604020202020204" pitchFamily="34" charset="0"/>
              </a:rPr>
              <a:t>[Ag</a:t>
            </a:r>
            <a:r>
              <a:rPr lang="en-US" sz="2800" b="1" i="0" baseline="30000" dirty="0">
                <a:solidFill>
                  <a:srgbClr val="FF0000"/>
                </a:solidFill>
                <a:effectLst/>
                <a:latin typeface="Arial" panose="020B0604020202020204" pitchFamily="34" charset="0"/>
              </a:rPr>
              <a:t>+</a:t>
            </a:r>
            <a:r>
              <a:rPr lang="en-US" sz="2800" b="1" i="0" dirty="0">
                <a:solidFill>
                  <a:srgbClr val="FF0000"/>
                </a:solidFill>
                <a:effectLst/>
                <a:latin typeface="Arial" panose="020B0604020202020204" pitchFamily="34" charset="0"/>
              </a:rPr>
              <a:t>] and [Cl</a:t>
            </a:r>
            <a:r>
              <a:rPr lang="en-US" sz="2800" b="1" i="0" baseline="30000" dirty="0">
                <a:solidFill>
                  <a:srgbClr val="FF0000"/>
                </a:solidFill>
                <a:effectLst/>
                <a:latin typeface="Arial" panose="020B0604020202020204" pitchFamily="34" charset="0"/>
              </a:rPr>
              <a:t>−</a:t>
            </a:r>
            <a:r>
              <a:rPr lang="en-US" sz="2800" b="1" i="0" dirty="0">
                <a:solidFill>
                  <a:srgbClr val="FF0000"/>
                </a:solidFill>
                <a:effectLst/>
                <a:latin typeface="Arial" panose="020B0604020202020204" pitchFamily="34" charset="0"/>
              </a:rPr>
              <a:t>] are conc of Silver and Chloride ions respectively</a:t>
            </a:r>
            <a:endParaRPr lang="en-US" b="1" i="0" dirty="0">
              <a:solidFill>
                <a:srgbClr val="FF0000"/>
              </a:solidFill>
              <a:effectLst/>
              <a:latin typeface="Arial" panose="020B0604020202020204" pitchFamily="34" charset="0"/>
            </a:endParaRPr>
          </a:p>
          <a:p>
            <a:endParaRPr lang="en-US" dirty="0"/>
          </a:p>
        </p:txBody>
      </p:sp>
    </p:spTree>
    <p:extLst>
      <p:ext uri="{BB962C8B-B14F-4D97-AF65-F5344CB8AC3E}">
        <p14:creationId xmlns:p14="http://schemas.microsoft.com/office/powerpoint/2010/main" val="22722460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8FAFC-F1E4-48BF-9717-6BACBC3227E9}"/>
              </a:ext>
            </a:extLst>
          </p:cNvPr>
          <p:cNvSpPr>
            <a:spLocks noGrp="1"/>
          </p:cNvSpPr>
          <p:nvPr>
            <p:ph type="title"/>
          </p:nvPr>
        </p:nvSpPr>
        <p:spPr/>
        <p:txBody>
          <a:bodyPr/>
          <a:lstStyle/>
          <a:p>
            <a:r>
              <a:rPr lang="en-US" b="1" i="1" dirty="0"/>
              <a:t>Interpretation</a:t>
            </a:r>
          </a:p>
        </p:txBody>
      </p:sp>
      <p:sp>
        <p:nvSpPr>
          <p:cNvPr id="3" name="Content Placeholder 2">
            <a:extLst>
              <a:ext uri="{FF2B5EF4-FFF2-40B4-BE49-F238E27FC236}">
                <a16:creationId xmlns:a16="http://schemas.microsoft.com/office/drawing/2014/main" id="{4257D0EC-0671-43EF-AF6A-8BC2D534FB53}"/>
              </a:ext>
            </a:extLst>
          </p:cNvPr>
          <p:cNvSpPr>
            <a:spLocks noGrp="1"/>
          </p:cNvSpPr>
          <p:nvPr>
            <p:ph idx="1"/>
          </p:nvPr>
        </p:nvSpPr>
        <p:spPr/>
        <p:txBody>
          <a:bodyPr/>
          <a:lstStyle/>
          <a:p>
            <a:r>
              <a:rPr lang="en-US" dirty="0"/>
              <a:t>Ag+] = [Cl−], in the absence of other silver or chloride salts,</a:t>
            </a:r>
          </a:p>
          <a:p>
            <a:r>
              <a:rPr lang="en-US" dirty="0"/>
              <a:t>[Ag</a:t>
            </a:r>
            <a:r>
              <a:rPr lang="en-US" baseline="30000" dirty="0"/>
              <a:t>+</a:t>
            </a:r>
            <a:r>
              <a:rPr lang="en-US" dirty="0"/>
              <a:t>]2 = 1.8 × 10</a:t>
            </a:r>
            <a:r>
              <a:rPr lang="en-US" baseline="30000" dirty="0"/>
              <a:t>−10</a:t>
            </a:r>
          </a:p>
          <a:p>
            <a:r>
              <a:rPr lang="en-US" dirty="0"/>
              <a:t>[Ag</a:t>
            </a:r>
            <a:r>
              <a:rPr lang="en-US" baseline="30000" dirty="0"/>
              <a:t>+</a:t>
            </a:r>
            <a:r>
              <a:rPr lang="en-US" dirty="0"/>
              <a:t>] = 1.34 × 10</a:t>
            </a:r>
            <a:r>
              <a:rPr lang="en-US" baseline="30000" dirty="0"/>
              <a:t>−5</a:t>
            </a:r>
          </a:p>
          <a:p>
            <a:r>
              <a:rPr lang="en-US" dirty="0"/>
              <a:t>Meaning of the result: 1 liter of water can dissolve 1.34 × 10</a:t>
            </a:r>
            <a:r>
              <a:rPr lang="en-US" baseline="30000" dirty="0"/>
              <a:t>−5</a:t>
            </a:r>
            <a:r>
              <a:rPr lang="en-US" dirty="0"/>
              <a:t> moles of AgCl(s) at room temperature. </a:t>
            </a:r>
          </a:p>
          <a:p>
            <a:r>
              <a:rPr lang="en-US" dirty="0"/>
              <a:t>Compared with other types of salts, AgCl is poorly soluble in water. In contrast, table salt (NaCl) has a higher </a:t>
            </a:r>
            <a:r>
              <a:rPr lang="en-US" dirty="0" err="1"/>
              <a:t>Ksp</a:t>
            </a:r>
            <a:r>
              <a:rPr lang="en-US" dirty="0"/>
              <a:t> and is, therefore, more soluble.</a:t>
            </a:r>
          </a:p>
        </p:txBody>
      </p:sp>
    </p:spTree>
    <p:extLst>
      <p:ext uri="{BB962C8B-B14F-4D97-AF65-F5344CB8AC3E}">
        <p14:creationId xmlns:p14="http://schemas.microsoft.com/office/powerpoint/2010/main" val="21250367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9" name="Rectangle 3">
            <a:extLst>
              <a:ext uri="{FF2B5EF4-FFF2-40B4-BE49-F238E27FC236}">
                <a16:creationId xmlns:a16="http://schemas.microsoft.com/office/drawing/2014/main" id="{8B1B3F38-098A-404C-8B9E-425B30076077}"/>
              </a:ext>
            </a:extLst>
          </p:cNvPr>
          <p:cNvSpPr>
            <a:spLocks noGrp="1" noChangeArrowheads="1"/>
          </p:cNvSpPr>
          <p:nvPr>
            <p:ph type="subTitle" idx="1"/>
          </p:nvPr>
        </p:nvSpPr>
        <p:spPr>
          <a:xfrm>
            <a:off x="2895600" y="2514600"/>
            <a:ext cx="6400800" cy="1752600"/>
          </a:xfrm>
        </p:spPr>
        <p:txBody>
          <a:bodyPr/>
          <a:lstStyle/>
          <a:p>
            <a:pPr eaLnBrk="1" hangingPunct="1"/>
            <a:r>
              <a:rPr lang="en-US" altLang="zh-TW" sz="4000" b="1" dirty="0">
                <a:solidFill>
                  <a:srgbClr val="9A2216"/>
                </a:solidFill>
                <a:ea typeface="新細明體" panose="02020500000000000000" pitchFamily="18" charset="-120"/>
              </a:rPr>
              <a:t>Factors That Affect Solubility</a:t>
            </a:r>
            <a:endParaRPr lang="en-US" altLang="zh-TW" sz="4000" b="1" dirty="0">
              <a:solidFill>
                <a:srgbClr val="FF3300"/>
              </a:solidFill>
              <a:latin typeface="Batang" panose="02030600000101010101" pitchFamily="18" charset="-127"/>
              <a:ea typeface="Batang" panose="02030600000101010101" pitchFamily="18" charset="-127"/>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a:extLst>
              <a:ext uri="{FF2B5EF4-FFF2-40B4-BE49-F238E27FC236}">
                <a16:creationId xmlns:a16="http://schemas.microsoft.com/office/drawing/2014/main" id="{AF863CA0-C02E-4811-B71A-ADC81C3B95F1}"/>
              </a:ext>
            </a:extLst>
          </p:cNvPr>
          <p:cNvSpPr>
            <a:spLocks noGrp="1" noChangeArrowheads="1"/>
          </p:cNvSpPr>
          <p:nvPr>
            <p:ph type="title"/>
          </p:nvPr>
        </p:nvSpPr>
        <p:spPr>
          <a:xfrm>
            <a:off x="1587500" y="76200"/>
            <a:ext cx="8229600" cy="1143000"/>
          </a:xfrm>
        </p:spPr>
        <p:txBody>
          <a:bodyPr/>
          <a:lstStyle/>
          <a:p>
            <a:pPr algn="ctr" eaLnBrk="1" hangingPunct="1"/>
            <a:r>
              <a:rPr lang="en-US" altLang="zh-TW" sz="3200" b="1" dirty="0">
                <a:solidFill>
                  <a:srgbClr val="9A2216"/>
                </a:solidFill>
                <a:ea typeface="新細明體" panose="02020500000000000000" pitchFamily="18" charset="-120"/>
              </a:rPr>
              <a:t>Factors That Affect Solubility</a:t>
            </a:r>
            <a:endParaRPr lang="en-US" altLang="zh-TW" sz="3200" b="1" dirty="0">
              <a:solidFill>
                <a:srgbClr val="CC0000"/>
              </a:solidFill>
              <a:ea typeface="新細明體" panose="02020500000000000000" pitchFamily="18" charset="-120"/>
            </a:endParaRPr>
          </a:p>
        </p:txBody>
      </p:sp>
      <p:sp>
        <p:nvSpPr>
          <p:cNvPr id="399363" name="Rectangle 3">
            <a:extLst>
              <a:ext uri="{FF2B5EF4-FFF2-40B4-BE49-F238E27FC236}">
                <a16:creationId xmlns:a16="http://schemas.microsoft.com/office/drawing/2014/main" id="{E8A7EC50-273D-45DC-B86C-D2F740CE67FE}"/>
              </a:ext>
            </a:extLst>
          </p:cNvPr>
          <p:cNvSpPr>
            <a:spLocks noGrp="1" noChangeArrowheads="1"/>
          </p:cNvSpPr>
          <p:nvPr>
            <p:ph type="body" idx="1"/>
          </p:nvPr>
        </p:nvSpPr>
        <p:spPr>
          <a:xfrm>
            <a:off x="832757" y="1528763"/>
            <a:ext cx="9530443" cy="4525962"/>
          </a:xfrm>
        </p:spPr>
        <p:txBody>
          <a:bodyPr>
            <a:normAutofit fontScale="92500" lnSpcReduction="10000"/>
          </a:bodyPr>
          <a:lstStyle/>
          <a:p>
            <a:pPr eaLnBrk="1" hangingPunct="1">
              <a:buFontTx/>
              <a:buNone/>
              <a:defRPr/>
            </a:pPr>
            <a:r>
              <a:rPr lang="en-US" altLang="zh-TW" sz="2400" dirty="0">
                <a:ea typeface="新細明體" panose="020B0604030504040204" pitchFamily="18" charset="-120"/>
              </a:rPr>
              <a:t>•   The solubility product of an ionic compound describes the concentrations of </a:t>
            </a:r>
            <a:r>
              <a:rPr lang="en-US" altLang="zh-TW" sz="2400" i="1" dirty="0">
                <a:ea typeface="新細明體" panose="020B0604030504040204" pitchFamily="18" charset="-120"/>
              </a:rPr>
              <a:t>ions</a:t>
            </a:r>
            <a:r>
              <a:rPr lang="en-US" altLang="zh-TW" sz="2400" dirty="0">
                <a:ea typeface="新細明體" panose="020B0604030504040204" pitchFamily="18" charset="-120"/>
              </a:rPr>
              <a:t> in equilibrium with a solid. </a:t>
            </a:r>
          </a:p>
          <a:p>
            <a:pPr eaLnBrk="1" hangingPunct="1">
              <a:buFontTx/>
              <a:buNone/>
              <a:defRPr/>
            </a:pPr>
            <a:endParaRPr lang="en-US" altLang="zh-TW" sz="1000" dirty="0">
              <a:ea typeface="新細明體" panose="020B0604030504040204" pitchFamily="18" charset="-120"/>
            </a:endParaRPr>
          </a:p>
          <a:p>
            <a:pPr eaLnBrk="1" hangingPunct="1">
              <a:buFontTx/>
              <a:buNone/>
              <a:defRPr/>
            </a:pPr>
            <a:r>
              <a:rPr lang="en-US" altLang="zh-TW" sz="2400" dirty="0">
                <a:ea typeface="新細明體" panose="020B0604030504040204" pitchFamily="18" charset="-120"/>
              </a:rPr>
              <a:t>•   There are </a:t>
            </a:r>
            <a:r>
              <a:rPr lang="en-US" altLang="zh-TW" sz="2400" b="1" dirty="0">
                <a:solidFill>
                  <a:srgbClr val="FF0000"/>
                </a:solidFill>
                <a:ea typeface="新細明體" panose="020B0604030504040204" pitchFamily="18" charset="-120"/>
              </a:rPr>
              <a:t>four reasons </a:t>
            </a:r>
            <a:r>
              <a:rPr lang="en-US" altLang="zh-TW" sz="2400" dirty="0">
                <a:ea typeface="新細明體" panose="020B0604030504040204" pitchFamily="18" charset="-120"/>
              </a:rPr>
              <a:t>that the solubility of a compound may be other than expected:</a:t>
            </a:r>
          </a:p>
          <a:p>
            <a:pPr lvl="1" eaLnBrk="1" hangingPunct="1">
              <a:buFontTx/>
              <a:buNone/>
              <a:defRPr/>
            </a:pPr>
            <a:r>
              <a:rPr lang="en-US" altLang="zh-TW" sz="3200" dirty="0">
                <a:ea typeface="新細明體" panose="020B0604030504040204" pitchFamily="18" charset="-120"/>
              </a:rPr>
              <a:t>    1. Ion-pair formation</a:t>
            </a:r>
          </a:p>
          <a:p>
            <a:pPr lvl="1" eaLnBrk="1" hangingPunct="1">
              <a:buFontTx/>
              <a:buNone/>
              <a:defRPr/>
            </a:pPr>
            <a:r>
              <a:rPr lang="en-US" altLang="zh-TW" sz="3200" dirty="0">
                <a:ea typeface="新細明體" panose="020B0604030504040204" pitchFamily="18" charset="-120"/>
              </a:rPr>
              <a:t>    2. Incomplete dissociation of molecular solutes</a:t>
            </a:r>
          </a:p>
          <a:p>
            <a:pPr lvl="1" eaLnBrk="1" hangingPunct="1">
              <a:buFontTx/>
              <a:buNone/>
              <a:defRPr/>
            </a:pPr>
            <a:r>
              <a:rPr lang="en-US" altLang="zh-TW" sz="3200" dirty="0">
                <a:ea typeface="新細明體" panose="020B0604030504040204" pitchFamily="18" charset="-120"/>
              </a:rPr>
              <a:t>    3. Formation of complex ions</a:t>
            </a:r>
          </a:p>
          <a:p>
            <a:pPr lvl="1" eaLnBrk="1" hangingPunct="1">
              <a:buFontTx/>
              <a:buNone/>
              <a:defRPr/>
            </a:pPr>
            <a:r>
              <a:rPr lang="en-US" altLang="zh-TW" sz="3200" dirty="0">
                <a:ea typeface="新細明體" panose="020B0604030504040204" pitchFamily="18" charset="-120"/>
              </a:rPr>
              <a:t>    4. Changes in pH    </a:t>
            </a:r>
          </a:p>
          <a:p>
            <a:pPr lvl="1">
              <a:buNone/>
              <a:defRPr/>
            </a:pPr>
            <a:r>
              <a:rPr lang="en-US" sz="2400" b="1" i="0" dirty="0">
                <a:solidFill>
                  <a:srgbClr val="000000"/>
                </a:solidFill>
                <a:effectLst/>
                <a:latin typeface="Arial" panose="020B0604020202020204" pitchFamily="34" charset="0"/>
              </a:rPr>
              <a:t>	    (O level concepts…: Temperature, Pressure, Polarity and rate of dissolution)</a:t>
            </a:r>
          </a:p>
          <a:p>
            <a:pPr lvl="1" eaLnBrk="1" hangingPunct="1">
              <a:buFontTx/>
              <a:buNone/>
              <a:defRPr/>
            </a:pPr>
            <a:r>
              <a:rPr lang="en-US" altLang="zh-TW" sz="3200" dirty="0">
                <a:ea typeface="新細明體" panose="020B0604030504040204" pitchFamily="18" charset="-120"/>
              </a:rPr>
              <a:t>                                                                              </a:t>
            </a:r>
            <a:r>
              <a:rPr lang="en-US" altLang="zh-TW" sz="3200" i="1" dirty="0">
                <a:ea typeface="新細明體" panose="020B0604030504040204" pitchFamily="18" charset="-120"/>
              </a:rPr>
              <a:t>                                              </a:t>
            </a:r>
            <a:endParaRPr lang="en-US" altLang="zh-TW" sz="3200" dirty="0">
              <a:effectLst>
                <a:outerShdw blurRad="38100" dist="38100" dir="2700000" algn="tl">
                  <a:srgbClr val="C0C0C0"/>
                </a:outerShdw>
              </a:effectLst>
              <a:ea typeface="新細明體" panose="020B0604030504040204" pitchFamily="18" charset="-120"/>
            </a:endParaRPr>
          </a:p>
          <a:p>
            <a:pPr eaLnBrk="1" hangingPunct="1">
              <a:buFontTx/>
              <a:buNone/>
              <a:defRPr/>
            </a:pPr>
            <a:endParaRPr lang="zh-TW" altLang="en-US" sz="2400" b="1" u="sng" dirty="0">
              <a:ea typeface="新細明體" panose="020B0604030504040204" pitchFamily="18" charset="-12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a:extLst>
              <a:ext uri="{FF2B5EF4-FFF2-40B4-BE49-F238E27FC236}">
                <a16:creationId xmlns:a16="http://schemas.microsoft.com/office/drawing/2014/main" id="{2966427F-18E3-412F-B10F-D98A607739DE}"/>
              </a:ext>
            </a:extLst>
          </p:cNvPr>
          <p:cNvSpPr>
            <a:spLocks noGrp="1" noChangeArrowheads="1"/>
          </p:cNvSpPr>
          <p:nvPr>
            <p:ph type="body" idx="1"/>
          </p:nvPr>
        </p:nvSpPr>
        <p:spPr>
          <a:xfrm>
            <a:off x="2076450" y="1266825"/>
            <a:ext cx="8229600" cy="5181600"/>
          </a:xfrm>
        </p:spPr>
        <p:txBody>
          <a:bodyPr/>
          <a:lstStyle/>
          <a:p>
            <a:pPr eaLnBrk="1" hangingPunct="1">
              <a:lnSpc>
                <a:spcPct val="90000"/>
              </a:lnSpc>
              <a:buFontTx/>
              <a:buNone/>
            </a:pPr>
            <a:r>
              <a:rPr lang="en-US" altLang="zh-TW" sz="2400">
                <a:ea typeface="新細明體" panose="02020500000000000000" pitchFamily="18" charset="-120"/>
              </a:rPr>
              <a:t>• </a:t>
            </a:r>
            <a:r>
              <a:rPr lang="en-US" altLang="zh-TW">
                <a:ea typeface="新細明體" panose="02020500000000000000" pitchFamily="18" charset="-120"/>
              </a:rPr>
              <a:t>  </a:t>
            </a:r>
            <a:r>
              <a:rPr lang="en-US" altLang="zh-TW" sz="2400">
                <a:ea typeface="新細明體" panose="02020500000000000000" pitchFamily="18" charset="-120"/>
              </a:rPr>
              <a:t>An </a:t>
            </a:r>
            <a:r>
              <a:rPr lang="en-US" altLang="zh-TW" sz="2400" b="1">
                <a:ea typeface="新細明體" panose="02020500000000000000" pitchFamily="18" charset="-120"/>
              </a:rPr>
              <a:t>ion pair</a:t>
            </a:r>
            <a:r>
              <a:rPr lang="en-US" altLang="zh-TW" sz="2400">
                <a:ea typeface="新細明體" panose="02020500000000000000" pitchFamily="18" charset="-120"/>
              </a:rPr>
              <a:t> consists of a cation and anion that are in intimate contact in solution, rather than separated by solvent.</a:t>
            </a:r>
            <a:br>
              <a:rPr lang="en-US" altLang="zh-TW" sz="2400">
                <a:ea typeface="新細明體" panose="02020500000000000000" pitchFamily="18" charset="-120"/>
              </a:rPr>
            </a:br>
            <a:br>
              <a:rPr lang="en-US" altLang="zh-TW">
                <a:ea typeface="新細明體" panose="02020500000000000000" pitchFamily="18" charset="-120"/>
              </a:rPr>
            </a:br>
            <a:br>
              <a:rPr lang="en-US" altLang="zh-TW">
                <a:ea typeface="新細明體" panose="02020500000000000000" pitchFamily="18" charset="-120"/>
              </a:rPr>
            </a:br>
            <a:br>
              <a:rPr lang="en-US" altLang="zh-TW">
                <a:ea typeface="新細明體" panose="02020500000000000000" pitchFamily="18" charset="-120"/>
              </a:rPr>
            </a:br>
            <a:br>
              <a:rPr lang="en-US" altLang="zh-TW">
                <a:ea typeface="新細明體" panose="02020500000000000000" pitchFamily="18" charset="-120"/>
              </a:rPr>
            </a:br>
            <a:br>
              <a:rPr lang="en-US" altLang="zh-TW">
                <a:ea typeface="新細明體" panose="02020500000000000000" pitchFamily="18" charset="-120"/>
              </a:rPr>
            </a:br>
            <a:br>
              <a:rPr lang="en-US" altLang="zh-TW">
                <a:ea typeface="新細明體" panose="02020500000000000000" pitchFamily="18" charset="-120"/>
              </a:rPr>
            </a:br>
            <a:br>
              <a:rPr lang="en-US" altLang="zh-TW">
                <a:ea typeface="新細明體" panose="02020500000000000000" pitchFamily="18" charset="-120"/>
              </a:rPr>
            </a:br>
            <a:br>
              <a:rPr lang="en-US" altLang="zh-TW">
                <a:ea typeface="新細明體" panose="02020500000000000000" pitchFamily="18" charset="-120"/>
              </a:rPr>
            </a:br>
            <a:endParaRPr lang="en-US" altLang="zh-TW">
              <a:ea typeface="新細明體" panose="02020500000000000000" pitchFamily="18" charset="-120"/>
            </a:endParaRPr>
          </a:p>
          <a:p>
            <a:pPr eaLnBrk="1" hangingPunct="1">
              <a:lnSpc>
                <a:spcPct val="90000"/>
              </a:lnSpc>
              <a:buFontTx/>
              <a:buNone/>
            </a:pPr>
            <a:endParaRPr lang="zh-TW" altLang="en-US" sz="1400">
              <a:ea typeface="新細明體" panose="02020500000000000000" pitchFamily="18" charset="-120"/>
            </a:endParaRPr>
          </a:p>
        </p:txBody>
      </p:sp>
      <p:pic>
        <p:nvPicPr>
          <p:cNvPr id="272387" name="Picture 3">
            <a:extLst>
              <a:ext uri="{FF2B5EF4-FFF2-40B4-BE49-F238E27FC236}">
                <a16:creationId xmlns:a16="http://schemas.microsoft.com/office/drawing/2014/main" id="{552E4884-64BD-4A19-A644-980673E026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1" y="2286000"/>
            <a:ext cx="4092575"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2388" name="Rectangle 4">
            <a:extLst>
              <a:ext uri="{FF2B5EF4-FFF2-40B4-BE49-F238E27FC236}">
                <a16:creationId xmlns:a16="http://schemas.microsoft.com/office/drawing/2014/main" id="{20581196-9750-4214-AC65-549C2354413D}"/>
              </a:ext>
            </a:extLst>
          </p:cNvPr>
          <p:cNvSpPr>
            <a:spLocks noGrp="1" noChangeArrowheads="1"/>
          </p:cNvSpPr>
          <p:nvPr>
            <p:ph type="title"/>
          </p:nvPr>
        </p:nvSpPr>
        <p:spPr>
          <a:xfrm>
            <a:off x="1587500" y="76200"/>
            <a:ext cx="8229600" cy="1143000"/>
          </a:xfrm>
        </p:spPr>
        <p:txBody>
          <a:bodyPr/>
          <a:lstStyle/>
          <a:p>
            <a:pPr algn="l" eaLnBrk="1" hangingPunct="1"/>
            <a:r>
              <a:rPr lang="en-US" altLang="zh-TW" sz="3200" b="1">
                <a:solidFill>
                  <a:srgbClr val="9A2216"/>
                </a:solidFill>
                <a:ea typeface="新細明體" panose="02020500000000000000" pitchFamily="18" charset="-120"/>
              </a:rPr>
              <a:t>Ion-Pair Formation</a:t>
            </a:r>
            <a:endParaRPr lang="en-US" altLang="zh-TW" sz="3200" b="1">
              <a:solidFill>
                <a:srgbClr val="CC0000"/>
              </a:solidFill>
              <a:ea typeface="新細明體" panose="02020500000000000000" pitchFamily="18" charset="-12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A9724-EC66-4FB4-A1AF-FCDA8A6AF6A0}"/>
              </a:ext>
            </a:extLst>
          </p:cNvPr>
          <p:cNvSpPr>
            <a:spLocks noGrp="1"/>
          </p:cNvSpPr>
          <p:nvPr>
            <p:ph type="title"/>
          </p:nvPr>
        </p:nvSpPr>
        <p:spPr/>
        <p:txBody>
          <a:bodyPr/>
          <a:lstStyle/>
          <a:p>
            <a:r>
              <a:rPr lang="en-US" b="1" i="0" cap="all" dirty="0">
                <a:solidFill>
                  <a:srgbClr val="00BBBC"/>
                </a:solidFill>
                <a:effectLst/>
                <a:latin typeface="Manrope"/>
              </a:rPr>
              <a:t>IMPORTANCE OF PH </a:t>
            </a:r>
            <a:br>
              <a:rPr lang="en-US" b="1" i="0" cap="all" dirty="0">
                <a:solidFill>
                  <a:srgbClr val="00BBBC"/>
                </a:solidFill>
                <a:effectLst/>
                <a:latin typeface="Manrope"/>
              </a:rPr>
            </a:br>
            <a:endParaRPr lang="en-US" dirty="0"/>
          </a:p>
        </p:txBody>
      </p:sp>
      <p:sp>
        <p:nvSpPr>
          <p:cNvPr id="3" name="Content Placeholder 2">
            <a:extLst>
              <a:ext uri="{FF2B5EF4-FFF2-40B4-BE49-F238E27FC236}">
                <a16:creationId xmlns:a16="http://schemas.microsoft.com/office/drawing/2014/main" id="{E05EC362-9828-4D5E-A88B-B96740FAADF7}"/>
              </a:ext>
            </a:extLst>
          </p:cNvPr>
          <p:cNvSpPr>
            <a:spLocks noGrp="1"/>
          </p:cNvSpPr>
          <p:nvPr>
            <p:ph idx="1"/>
          </p:nvPr>
        </p:nvSpPr>
        <p:spPr/>
        <p:txBody>
          <a:bodyPr>
            <a:normAutofit fontScale="92500" lnSpcReduction="20000"/>
          </a:bodyPr>
          <a:lstStyle/>
          <a:p>
            <a:r>
              <a:rPr lang="en-US" sz="4000" b="1" i="0" dirty="0">
                <a:solidFill>
                  <a:srgbClr val="000000"/>
                </a:solidFill>
                <a:effectLst/>
                <a:latin typeface="Manrope"/>
              </a:rPr>
              <a:t>Our body works within the </a:t>
            </a:r>
            <a:r>
              <a:rPr lang="en-US" sz="4000" b="1" i="0" dirty="0">
                <a:solidFill>
                  <a:srgbClr val="FF0000"/>
                </a:solidFill>
                <a:effectLst/>
                <a:latin typeface="KaTeX_Main"/>
              </a:rPr>
              <a:t>pH</a:t>
            </a:r>
            <a:r>
              <a:rPr lang="en-US" sz="4000" b="1" i="0" dirty="0">
                <a:solidFill>
                  <a:srgbClr val="FF0000"/>
                </a:solidFill>
                <a:effectLst/>
                <a:latin typeface="Manrope"/>
              </a:rPr>
              <a:t> range of 7.0 to 7.8. </a:t>
            </a:r>
          </a:p>
          <a:p>
            <a:r>
              <a:rPr lang="en-US" sz="4000" b="1" i="0" dirty="0">
                <a:solidFill>
                  <a:srgbClr val="000000"/>
                </a:solidFill>
                <a:effectLst/>
                <a:latin typeface="Manrope"/>
              </a:rPr>
              <a:t>Living organisms can survive only in a narrow range of </a:t>
            </a:r>
            <a:r>
              <a:rPr lang="en-US" sz="4000" b="1" i="0" dirty="0">
                <a:solidFill>
                  <a:srgbClr val="000000"/>
                </a:solidFill>
                <a:effectLst/>
                <a:latin typeface="KaTeX_Main"/>
              </a:rPr>
              <a:t>pH</a:t>
            </a:r>
            <a:r>
              <a:rPr lang="en-US" sz="4000" b="1" i="0" dirty="0">
                <a:solidFill>
                  <a:srgbClr val="000000"/>
                </a:solidFill>
                <a:effectLst/>
                <a:latin typeface="Manrope"/>
              </a:rPr>
              <a:t> change. </a:t>
            </a:r>
          </a:p>
          <a:p>
            <a:r>
              <a:rPr lang="en-US" sz="4000" b="1" i="0" dirty="0">
                <a:solidFill>
                  <a:srgbClr val="000000"/>
                </a:solidFill>
                <a:effectLst/>
                <a:latin typeface="Manrope"/>
              </a:rPr>
              <a:t>When </a:t>
            </a:r>
            <a:r>
              <a:rPr lang="en-US" sz="4000" b="1" i="0" dirty="0">
                <a:solidFill>
                  <a:srgbClr val="000000"/>
                </a:solidFill>
                <a:effectLst/>
                <a:latin typeface="KaTeX_Main"/>
              </a:rPr>
              <a:t>pH</a:t>
            </a:r>
            <a:r>
              <a:rPr lang="en-US" sz="4000" b="1" i="0" dirty="0">
                <a:solidFill>
                  <a:srgbClr val="000000"/>
                </a:solidFill>
                <a:effectLst/>
                <a:latin typeface="Manrope"/>
              </a:rPr>
              <a:t> of rain-water is less than 5.6, it is called </a:t>
            </a:r>
            <a:r>
              <a:rPr lang="en-US" sz="4000" b="1" i="0" dirty="0">
                <a:solidFill>
                  <a:srgbClr val="FF0000"/>
                </a:solidFill>
                <a:effectLst/>
                <a:latin typeface="Manrope"/>
              </a:rPr>
              <a:t>acid rain</a:t>
            </a:r>
            <a:r>
              <a:rPr lang="en-US" sz="4000" b="1" i="0" dirty="0">
                <a:solidFill>
                  <a:srgbClr val="000000"/>
                </a:solidFill>
                <a:effectLst/>
                <a:latin typeface="Manrope"/>
              </a:rPr>
              <a:t>. </a:t>
            </a:r>
          </a:p>
          <a:p>
            <a:r>
              <a:rPr lang="en-US" sz="4000" b="1" i="0" dirty="0">
                <a:solidFill>
                  <a:srgbClr val="000000"/>
                </a:solidFill>
                <a:effectLst/>
                <a:latin typeface="Manrope"/>
              </a:rPr>
              <a:t>When acid rain flows into the rivers, it lowers the </a:t>
            </a:r>
            <a:r>
              <a:rPr lang="en-US" sz="4000" b="1" i="0" dirty="0">
                <a:solidFill>
                  <a:srgbClr val="FF0000"/>
                </a:solidFill>
                <a:effectLst/>
                <a:latin typeface="KaTeX_Main"/>
              </a:rPr>
              <a:t>pH</a:t>
            </a:r>
            <a:r>
              <a:rPr lang="en-US" sz="4000" b="1" i="0" dirty="0">
                <a:solidFill>
                  <a:srgbClr val="FF0000"/>
                </a:solidFill>
                <a:effectLst/>
                <a:latin typeface="Manrope"/>
              </a:rPr>
              <a:t> of the river water. </a:t>
            </a:r>
          </a:p>
          <a:p>
            <a:r>
              <a:rPr lang="en-US" sz="4000" b="1" i="0" dirty="0">
                <a:solidFill>
                  <a:srgbClr val="000000"/>
                </a:solidFill>
                <a:effectLst/>
                <a:latin typeface="Manrope"/>
              </a:rPr>
              <a:t>The survival of aquatic life in such rivers becomes difficult.</a:t>
            </a:r>
            <a:endParaRPr lang="en-US" sz="4000" b="1" dirty="0"/>
          </a:p>
        </p:txBody>
      </p:sp>
    </p:spTree>
    <p:extLst>
      <p:ext uri="{BB962C8B-B14F-4D97-AF65-F5344CB8AC3E}">
        <p14:creationId xmlns:p14="http://schemas.microsoft.com/office/powerpoint/2010/main" val="15414521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a:extLst>
              <a:ext uri="{FF2B5EF4-FFF2-40B4-BE49-F238E27FC236}">
                <a16:creationId xmlns:a16="http://schemas.microsoft.com/office/drawing/2014/main" id="{237DB5AB-78BC-4172-9FFC-A64AC78F2B18}"/>
              </a:ext>
            </a:extLst>
          </p:cNvPr>
          <p:cNvSpPr>
            <a:spLocks noGrp="1" noChangeArrowheads="1"/>
          </p:cNvSpPr>
          <p:nvPr>
            <p:ph type="body" idx="1"/>
          </p:nvPr>
        </p:nvSpPr>
        <p:spPr>
          <a:xfrm>
            <a:off x="375557" y="914400"/>
            <a:ext cx="11185072" cy="5666014"/>
          </a:xfrm>
        </p:spPr>
        <p:txBody>
          <a:bodyPr>
            <a:normAutofit/>
          </a:bodyPr>
          <a:lstStyle/>
          <a:p>
            <a:pPr marL="400050" indent="-400050">
              <a:buNone/>
              <a:defRPr/>
            </a:pPr>
            <a:r>
              <a:rPr lang="en-US" altLang="zh-TW" sz="3600" dirty="0">
                <a:ea typeface="新細明體" panose="020B0604030504040204" pitchFamily="18" charset="-120"/>
              </a:rPr>
              <a:t>•  </a:t>
            </a:r>
            <a:r>
              <a:rPr lang="en-US" altLang="zh-TW" sz="4000" dirty="0">
                <a:ea typeface="新細明體" panose="020B0604030504040204" pitchFamily="18" charset="-120"/>
              </a:rPr>
              <a:t> </a:t>
            </a:r>
            <a:r>
              <a:rPr lang="en-US" altLang="zh-TW" sz="3600" dirty="0">
                <a:ea typeface="新細明體" panose="020B0604030504040204" pitchFamily="18" charset="-120"/>
              </a:rPr>
              <a:t>Ions in an ion pair are held together by the same attractive electrostatic forces as for ionic solids.</a:t>
            </a:r>
          </a:p>
          <a:p>
            <a:pPr marL="1200150" lvl="1" indent="-400050">
              <a:buNone/>
              <a:defRPr/>
            </a:pPr>
            <a:r>
              <a:rPr lang="en-US" altLang="zh-TW" sz="3600" dirty="0">
                <a:ea typeface="新細明體" panose="020B0604030504040204" pitchFamily="18" charset="-120"/>
              </a:rPr>
              <a:t>   </a:t>
            </a:r>
            <a:r>
              <a:rPr lang="en-US" altLang="zh-TW" sz="3200" dirty="0">
                <a:ea typeface="新細明體" panose="020B0604030504040204" pitchFamily="18" charset="-120"/>
              </a:rPr>
              <a:t>– Ions in an ion pair migrate as a single unit, whose net charge is the sum of the charges on the ions.</a:t>
            </a:r>
          </a:p>
          <a:p>
            <a:pPr marL="1200150" lvl="1" indent="-400050">
              <a:buNone/>
              <a:defRPr/>
            </a:pPr>
            <a:endParaRPr lang="en-US" altLang="zh-TW" sz="3200" dirty="0">
              <a:ea typeface="新細明體" panose="020B0604030504040204" pitchFamily="18" charset="-120"/>
            </a:endParaRPr>
          </a:p>
          <a:p>
            <a:pPr marL="1200150" lvl="1" indent="-400050" algn="just">
              <a:buNone/>
              <a:defRPr/>
            </a:pPr>
            <a:r>
              <a:rPr lang="en-US" altLang="zh-TW" sz="3200" dirty="0">
                <a:ea typeface="新細明體" panose="020B0604030504040204" pitchFamily="18" charset="-120"/>
              </a:rPr>
              <a:t>    – The ion pair is a species intermediate between the ionic solid (in which each ion participates in many cation-anion interactions that hold the ions in a rigid array) and the completely dissociated ions in solution (where each is fully surrounded by water molecules and free to migrate independently).</a:t>
            </a:r>
            <a:endParaRPr lang="en-US" altLang="zh-TW" sz="3200" dirty="0">
              <a:effectLst>
                <a:outerShdw blurRad="38100" dist="38100" dir="2700000" algn="tl">
                  <a:srgbClr val="C0C0C0"/>
                </a:outerShdw>
              </a:effectLst>
              <a:ea typeface="新細明體" panose="020B0604030504040204" pitchFamily="18" charset="-120"/>
            </a:endParaRPr>
          </a:p>
          <a:p>
            <a:pPr marL="400050" indent="-400050">
              <a:buNone/>
              <a:defRPr/>
            </a:pPr>
            <a:endParaRPr lang="zh-TW" altLang="en-US" sz="3200" b="1" u="sng" dirty="0">
              <a:ea typeface="新細明體" panose="020B0604030504040204" pitchFamily="18" charset="-120"/>
            </a:endParaRPr>
          </a:p>
        </p:txBody>
      </p:sp>
      <p:sp>
        <p:nvSpPr>
          <p:cNvPr id="273411" name="Rectangle 3">
            <a:extLst>
              <a:ext uri="{FF2B5EF4-FFF2-40B4-BE49-F238E27FC236}">
                <a16:creationId xmlns:a16="http://schemas.microsoft.com/office/drawing/2014/main" id="{F749FA07-0AC2-4BD3-893A-4ACB8D495924}"/>
              </a:ext>
            </a:extLst>
          </p:cNvPr>
          <p:cNvSpPr>
            <a:spLocks noGrp="1" noChangeArrowheads="1"/>
          </p:cNvSpPr>
          <p:nvPr>
            <p:ph type="title"/>
          </p:nvPr>
        </p:nvSpPr>
        <p:spPr>
          <a:xfrm>
            <a:off x="1587500" y="76200"/>
            <a:ext cx="8229600" cy="1143000"/>
          </a:xfrm>
        </p:spPr>
        <p:txBody>
          <a:bodyPr/>
          <a:lstStyle/>
          <a:p>
            <a:pPr algn="l" eaLnBrk="1" hangingPunct="1"/>
            <a:r>
              <a:rPr lang="en-US" altLang="zh-TW" sz="3200" b="1">
                <a:solidFill>
                  <a:srgbClr val="9A2216"/>
                </a:solidFill>
                <a:ea typeface="新細明體" panose="02020500000000000000" pitchFamily="18" charset="-120"/>
              </a:rPr>
              <a:t>Ion-Pair Formation</a:t>
            </a:r>
            <a:endParaRPr lang="en-US" altLang="zh-TW" sz="3200" b="1">
              <a:solidFill>
                <a:srgbClr val="CC0000"/>
              </a:solidFill>
              <a:ea typeface="新細明體" panose="02020500000000000000" pitchFamily="18" charset="-12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a:extLst>
              <a:ext uri="{FF2B5EF4-FFF2-40B4-BE49-F238E27FC236}">
                <a16:creationId xmlns:a16="http://schemas.microsoft.com/office/drawing/2014/main" id="{B4A9FB66-C7A3-4445-BCBC-AB8B927FAF3A}"/>
              </a:ext>
            </a:extLst>
          </p:cNvPr>
          <p:cNvSpPr>
            <a:spLocks noGrp="1" noChangeArrowheads="1"/>
          </p:cNvSpPr>
          <p:nvPr>
            <p:ph type="title"/>
          </p:nvPr>
        </p:nvSpPr>
        <p:spPr>
          <a:xfrm>
            <a:off x="1587500" y="76200"/>
            <a:ext cx="8229600" cy="1143000"/>
          </a:xfrm>
        </p:spPr>
        <p:txBody>
          <a:bodyPr/>
          <a:lstStyle/>
          <a:p>
            <a:pPr algn="l" eaLnBrk="1" hangingPunct="1"/>
            <a:r>
              <a:rPr lang="en-US" altLang="zh-TW" sz="3200" b="1">
                <a:solidFill>
                  <a:srgbClr val="9A2216"/>
                </a:solidFill>
                <a:ea typeface="新細明體" panose="02020500000000000000" pitchFamily="18" charset="-120"/>
              </a:rPr>
              <a:t>Ion-Pair Formation</a:t>
            </a:r>
            <a:endParaRPr lang="en-US" altLang="zh-TW" sz="3200" b="1">
              <a:solidFill>
                <a:srgbClr val="CC0000"/>
              </a:solidFill>
              <a:ea typeface="新細明體" panose="02020500000000000000" pitchFamily="18" charset="-120"/>
            </a:endParaRPr>
          </a:p>
        </p:txBody>
      </p:sp>
      <p:sp>
        <p:nvSpPr>
          <p:cNvPr id="274435" name="Rectangle 3">
            <a:extLst>
              <a:ext uri="{FF2B5EF4-FFF2-40B4-BE49-F238E27FC236}">
                <a16:creationId xmlns:a16="http://schemas.microsoft.com/office/drawing/2014/main" id="{BA42B14C-B27D-4A4A-A59C-861E9ABE83FB}"/>
              </a:ext>
            </a:extLst>
          </p:cNvPr>
          <p:cNvSpPr>
            <a:spLocks noGrp="1" noChangeArrowheads="1"/>
          </p:cNvSpPr>
          <p:nvPr>
            <p:ph type="body" idx="1"/>
          </p:nvPr>
        </p:nvSpPr>
        <p:spPr>
          <a:xfrm>
            <a:off x="2133600" y="1066801"/>
            <a:ext cx="8229600" cy="4525963"/>
          </a:xfrm>
        </p:spPr>
        <p:txBody>
          <a:bodyPr/>
          <a:lstStyle/>
          <a:p>
            <a:pPr eaLnBrk="1" hangingPunct="1">
              <a:buFontTx/>
              <a:buNone/>
            </a:pPr>
            <a:r>
              <a:rPr lang="en-US" altLang="zh-TW" sz="2400">
                <a:ea typeface="新細明體" panose="02020500000000000000" pitchFamily="18" charset="-120"/>
              </a:rPr>
              <a:t>•   </a:t>
            </a:r>
            <a:r>
              <a:rPr lang="en-US" altLang="zh-TW">
                <a:ea typeface="新細明體" panose="02020500000000000000" pitchFamily="18" charset="-120"/>
              </a:rPr>
              <a:t>Ion pairs</a:t>
            </a:r>
          </a:p>
          <a:p>
            <a:pPr marL="971550" lvl="1" indent="-514350">
              <a:buNone/>
            </a:pPr>
            <a:r>
              <a:rPr lang="en-US" altLang="zh-TW" sz="2000">
                <a:ea typeface="新細明體" panose="02020500000000000000" pitchFamily="18" charset="-120"/>
              </a:rPr>
              <a:t>    – A second equilibrium must be included to describe the solubility of salts that form ion pairs.</a:t>
            </a:r>
          </a:p>
          <a:p>
            <a:pPr marL="971550" lvl="1" indent="-514350">
              <a:buNone/>
            </a:pPr>
            <a:endParaRPr lang="en-US" altLang="zh-TW" sz="1000">
              <a:ea typeface="新細明體" panose="02020500000000000000" pitchFamily="18" charset="-120"/>
            </a:endParaRPr>
          </a:p>
          <a:p>
            <a:pPr marL="971550" lvl="1" indent="-514350">
              <a:buNone/>
            </a:pPr>
            <a:r>
              <a:rPr lang="en-US" altLang="zh-TW" sz="2000">
                <a:ea typeface="新細明體" panose="02020500000000000000" pitchFamily="18" charset="-120"/>
              </a:rPr>
              <a:t>    – An ion pair is represented by the symbols of the individual ions separated by a dot, to indicate that they are associated in solution (Ca</a:t>
            </a:r>
            <a:r>
              <a:rPr lang="en-US" altLang="zh-TW" sz="2000" baseline="30000">
                <a:ea typeface="新細明體" panose="02020500000000000000" pitchFamily="18" charset="-120"/>
              </a:rPr>
              <a:t>2+ </a:t>
            </a:r>
            <a:r>
              <a:rPr lang="en-US" altLang="zh-TW">
                <a:ea typeface="新細明體" panose="02020500000000000000" pitchFamily="18" charset="-120"/>
              </a:rPr>
              <a:t>·</a:t>
            </a:r>
            <a:r>
              <a:rPr lang="en-US" altLang="zh-TW" sz="2000">
                <a:ea typeface="新細明體" panose="02020500000000000000" pitchFamily="18" charset="-120"/>
              </a:rPr>
              <a:t>SO</a:t>
            </a:r>
            <a:r>
              <a:rPr lang="en-US" altLang="zh-TW" sz="2000" baseline="-25000">
                <a:ea typeface="新細明體" panose="02020500000000000000" pitchFamily="18" charset="-120"/>
              </a:rPr>
              <a:t>4</a:t>
            </a:r>
            <a:r>
              <a:rPr lang="en-US" altLang="zh-TW" sz="2000" baseline="30000">
                <a:ea typeface="新細明體" panose="02020500000000000000" pitchFamily="18" charset="-120"/>
              </a:rPr>
              <a:t>2–</a:t>
            </a:r>
            <a:r>
              <a:rPr lang="en-US" altLang="zh-TW" sz="2000">
                <a:ea typeface="新細明體" panose="02020500000000000000" pitchFamily="18" charset="-120"/>
              </a:rPr>
              <a:t>).</a:t>
            </a:r>
          </a:p>
          <a:p>
            <a:pPr marL="971550" lvl="1" indent="-514350">
              <a:buNone/>
            </a:pPr>
            <a:endParaRPr lang="en-US" altLang="zh-TW" sz="1000">
              <a:ea typeface="新細明體" panose="02020500000000000000" pitchFamily="18" charset="-120"/>
            </a:endParaRPr>
          </a:p>
          <a:p>
            <a:pPr marL="971550" lvl="1" indent="-514350">
              <a:buNone/>
            </a:pPr>
            <a:r>
              <a:rPr lang="en-US" altLang="zh-TW" sz="2000">
                <a:ea typeface="新細明體" panose="02020500000000000000" pitchFamily="18" charset="-120"/>
              </a:rPr>
              <a:t>    – The formation of an ion pair is a dynamic process, so a particular ion pair may exist only briefly before dissociating into the free ions, each of which may later associate briefly with other ions.</a:t>
            </a:r>
          </a:p>
          <a:p>
            <a:pPr marL="971550" lvl="1" indent="-514350">
              <a:buNone/>
            </a:pPr>
            <a:endParaRPr lang="en-US" altLang="zh-TW" sz="1000">
              <a:ea typeface="新細明體" panose="02020500000000000000" pitchFamily="18" charset="-120"/>
            </a:endParaRPr>
          </a:p>
          <a:p>
            <a:pPr marL="971550" lvl="1" indent="-514350">
              <a:buNone/>
            </a:pPr>
            <a:r>
              <a:rPr lang="en-US" altLang="zh-TW" sz="2000">
                <a:ea typeface="新細明體" panose="02020500000000000000" pitchFamily="18" charset="-120"/>
              </a:rPr>
              <a:t>   – Ion-pair formation has a major effect on the measured solubility of a salt and is most important for salts that contain M</a:t>
            </a:r>
            <a:r>
              <a:rPr lang="en-US" altLang="zh-TW" sz="2000" baseline="30000">
                <a:ea typeface="新細明體" panose="02020500000000000000" pitchFamily="18" charset="-120"/>
              </a:rPr>
              <a:t>2+ </a:t>
            </a:r>
            <a:r>
              <a:rPr lang="en-US" altLang="zh-TW" sz="2000">
                <a:ea typeface="新細明體" panose="02020500000000000000" pitchFamily="18" charset="-120"/>
              </a:rPr>
              <a:t>and M</a:t>
            </a:r>
            <a:r>
              <a:rPr lang="en-US" altLang="zh-TW" sz="2000" baseline="30000">
                <a:ea typeface="新細明體" panose="02020500000000000000" pitchFamily="18" charset="-120"/>
              </a:rPr>
              <a:t>3+</a:t>
            </a:r>
            <a:r>
              <a:rPr lang="en-US" altLang="zh-TW" sz="2000">
                <a:ea typeface="新細明體" panose="02020500000000000000" pitchFamily="18" charset="-120"/>
              </a:rPr>
              <a:t> ions; it is unimportant for salts that contain monocations. </a:t>
            </a:r>
          </a:p>
          <a:p>
            <a:pPr eaLnBrk="1" hangingPunct="1">
              <a:buFontTx/>
              <a:buNone/>
            </a:pPr>
            <a:endParaRPr lang="zh-TW" altLang="en-US" sz="2400" u="sng">
              <a:ea typeface="新細明體" panose="02020500000000000000" pitchFamily="18" charset="-12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a:extLst>
              <a:ext uri="{FF2B5EF4-FFF2-40B4-BE49-F238E27FC236}">
                <a16:creationId xmlns:a16="http://schemas.microsoft.com/office/drawing/2014/main" id="{CF29360C-D9D7-4717-B58A-952802974CE8}"/>
              </a:ext>
            </a:extLst>
          </p:cNvPr>
          <p:cNvSpPr>
            <a:spLocks noGrp="1" noChangeArrowheads="1"/>
          </p:cNvSpPr>
          <p:nvPr>
            <p:ph type="title"/>
          </p:nvPr>
        </p:nvSpPr>
        <p:spPr>
          <a:xfrm>
            <a:off x="1587500" y="76200"/>
            <a:ext cx="8229600" cy="1143000"/>
          </a:xfrm>
        </p:spPr>
        <p:txBody>
          <a:bodyPr/>
          <a:lstStyle/>
          <a:p>
            <a:pPr algn="l" eaLnBrk="1" hangingPunct="1"/>
            <a:r>
              <a:rPr lang="en-US" altLang="zh-TW" sz="3200" b="1">
                <a:solidFill>
                  <a:srgbClr val="9A2216"/>
                </a:solidFill>
                <a:ea typeface="新細明體" panose="02020500000000000000" pitchFamily="18" charset="-120"/>
              </a:rPr>
              <a:t>Incomplete Dissociation</a:t>
            </a:r>
            <a:endParaRPr lang="en-US" altLang="zh-TW" sz="3200" b="1">
              <a:solidFill>
                <a:srgbClr val="CC0000"/>
              </a:solidFill>
              <a:ea typeface="新細明體" panose="02020500000000000000" pitchFamily="18" charset="-120"/>
            </a:endParaRPr>
          </a:p>
        </p:txBody>
      </p:sp>
      <p:sp>
        <p:nvSpPr>
          <p:cNvPr id="275459" name="Rectangle 3">
            <a:extLst>
              <a:ext uri="{FF2B5EF4-FFF2-40B4-BE49-F238E27FC236}">
                <a16:creationId xmlns:a16="http://schemas.microsoft.com/office/drawing/2014/main" id="{B7E0305B-1A2A-4919-BC75-BD9D48E836A9}"/>
              </a:ext>
            </a:extLst>
          </p:cNvPr>
          <p:cNvSpPr>
            <a:spLocks noGrp="1" noChangeArrowheads="1"/>
          </p:cNvSpPr>
          <p:nvPr>
            <p:ph type="body" idx="1"/>
          </p:nvPr>
        </p:nvSpPr>
        <p:spPr>
          <a:xfrm>
            <a:off x="2133600" y="1524001"/>
            <a:ext cx="8229600" cy="4525963"/>
          </a:xfrm>
        </p:spPr>
        <p:txBody>
          <a:bodyPr/>
          <a:lstStyle/>
          <a:p>
            <a:pPr eaLnBrk="1" hangingPunct="1">
              <a:buFontTx/>
              <a:buNone/>
            </a:pPr>
            <a:r>
              <a:rPr lang="en-US" altLang="zh-TW" dirty="0">
                <a:solidFill>
                  <a:srgbClr val="FF0000"/>
                </a:solidFill>
                <a:ea typeface="新細明體" panose="02020500000000000000" pitchFamily="18" charset="-120"/>
              </a:rPr>
              <a:t>•   A molecular solute may be more soluble than predicted by the measured concentrations of ions in solution due to </a:t>
            </a:r>
            <a:r>
              <a:rPr lang="en-US" altLang="zh-TW" b="1" dirty="0">
                <a:solidFill>
                  <a:srgbClr val="FF0000"/>
                </a:solidFill>
                <a:ea typeface="新細明體" panose="02020500000000000000" pitchFamily="18" charset="-120"/>
              </a:rPr>
              <a:t>incomplete dissociation</a:t>
            </a:r>
            <a:r>
              <a:rPr lang="en-US" altLang="zh-TW" dirty="0">
                <a:solidFill>
                  <a:srgbClr val="FF0000"/>
                </a:solidFill>
                <a:ea typeface="新細明體" panose="02020500000000000000" pitchFamily="18" charset="-120"/>
              </a:rPr>
              <a:t>. </a:t>
            </a:r>
          </a:p>
          <a:p>
            <a:pPr eaLnBrk="1" hangingPunct="1">
              <a:buFontTx/>
              <a:buNone/>
            </a:pPr>
            <a:r>
              <a:rPr lang="en-US" altLang="zh-TW" sz="1200" dirty="0">
                <a:ea typeface="新細明體" panose="02020500000000000000" pitchFamily="18" charset="-120"/>
              </a:rPr>
              <a:t>                                 </a:t>
            </a:r>
          </a:p>
          <a:p>
            <a:pPr lvl="1" eaLnBrk="1" hangingPunct="1">
              <a:buFontTx/>
              <a:buNone/>
            </a:pPr>
            <a:r>
              <a:rPr lang="en-US" altLang="zh-TW" dirty="0">
                <a:ea typeface="新細明體" panose="02020500000000000000" pitchFamily="18" charset="-120"/>
              </a:rPr>
              <a:t>    – Common for weak organic acids</a:t>
            </a:r>
          </a:p>
          <a:p>
            <a:pPr lvl="1" eaLnBrk="1" hangingPunct="1">
              <a:buFontTx/>
              <a:buNone/>
            </a:pPr>
            <a:r>
              <a:rPr lang="en-US" altLang="zh-TW" dirty="0">
                <a:ea typeface="新細明體" panose="02020500000000000000" pitchFamily="18" charset="-120"/>
              </a:rPr>
              <a:t>    – Weak acids do not dissociate completely into their 	constituent ions (H</a:t>
            </a:r>
            <a:r>
              <a:rPr lang="en-US" altLang="zh-TW" baseline="30000" dirty="0">
                <a:ea typeface="新細明體" panose="02020500000000000000" pitchFamily="18" charset="-120"/>
              </a:rPr>
              <a:t>+ </a:t>
            </a:r>
            <a:r>
              <a:rPr lang="en-US" altLang="zh-TW" dirty="0">
                <a:ea typeface="新細明體" panose="02020500000000000000" pitchFamily="18" charset="-120"/>
              </a:rPr>
              <a:t>and A</a:t>
            </a:r>
            <a:r>
              <a:rPr lang="en-US" altLang="zh-TW" baseline="30000" dirty="0">
                <a:ea typeface="新細明體" panose="02020500000000000000" pitchFamily="18" charset="-120"/>
              </a:rPr>
              <a:t>–</a:t>
            </a:r>
            <a:r>
              <a:rPr lang="en-US" altLang="zh-TW" dirty="0">
                <a:ea typeface="新細明體" panose="02020500000000000000" pitchFamily="18" charset="-120"/>
              </a:rPr>
              <a:t>) in water</a:t>
            </a:r>
          </a:p>
          <a:p>
            <a:pPr lvl="1" eaLnBrk="1" hangingPunct="1">
              <a:buFontTx/>
              <a:buNone/>
            </a:pPr>
            <a:r>
              <a:rPr lang="en-US" altLang="zh-TW" dirty="0">
                <a:ea typeface="新細明體" panose="02020500000000000000" pitchFamily="18" charset="-120"/>
              </a:rPr>
              <a:t>    – The molecular (undissociated) form of a weak acid (HA) is quite soluble in water</a:t>
            </a:r>
          </a:p>
          <a:p>
            <a:pPr lvl="1" eaLnBrk="1" hangingPunct="1">
              <a:buFontTx/>
              <a:buNone/>
            </a:pPr>
            <a:r>
              <a:rPr lang="en-US" altLang="zh-TW" dirty="0">
                <a:ea typeface="新細明體" panose="02020500000000000000" pitchFamily="18" charset="-120"/>
              </a:rPr>
              <a:t>    – Many carboxylic acids have a limited solubility in water</a:t>
            </a:r>
            <a:endParaRPr lang="en-US" altLang="zh-TW" u="sng" dirty="0">
              <a:ea typeface="新細明體" panose="02020500000000000000" pitchFamily="18" charset="-12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a:extLst>
              <a:ext uri="{FF2B5EF4-FFF2-40B4-BE49-F238E27FC236}">
                <a16:creationId xmlns:a16="http://schemas.microsoft.com/office/drawing/2014/main" id="{86FAC7CB-BB30-4C0F-8299-3DB6976188DA}"/>
              </a:ext>
            </a:extLst>
          </p:cNvPr>
          <p:cNvSpPr>
            <a:spLocks noGrp="1" noChangeArrowheads="1"/>
          </p:cNvSpPr>
          <p:nvPr>
            <p:ph type="title"/>
          </p:nvPr>
        </p:nvSpPr>
        <p:spPr>
          <a:xfrm>
            <a:off x="1587500" y="76200"/>
            <a:ext cx="8229600" cy="1143000"/>
          </a:xfrm>
        </p:spPr>
        <p:txBody>
          <a:bodyPr/>
          <a:lstStyle/>
          <a:p>
            <a:pPr algn="l" eaLnBrk="1" hangingPunct="1"/>
            <a:r>
              <a:rPr lang="en-US" altLang="zh-TW" sz="3200" b="1">
                <a:solidFill>
                  <a:srgbClr val="9A2216"/>
                </a:solidFill>
                <a:ea typeface="新細明體" panose="02020500000000000000" pitchFamily="18" charset="-120"/>
              </a:rPr>
              <a:t>Incomplete Dissociation</a:t>
            </a:r>
            <a:endParaRPr lang="en-US" altLang="zh-TW" sz="3200" b="1">
              <a:solidFill>
                <a:srgbClr val="CC0000"/>
              </a:solidFill>
              <a:ea typeface="新細明體" panose="02020500000000000000" pitchFamily="18" charset="-120"/>
            </a:endParaRPr>
          </a:p>
        </p:txBody>
      </p:sp>
      <p:pic>
        <p:nvPicPr>
          <p:cNvPr id="276483" name="Picture 3">
            <a:extLst>
              <a:ext uri="{FF2B5EF4-FFF2-40B4-BE49-F238E27FC236}">
                <a16:creationId xmlns:a16="http://schemas.microsoft.com/office/drawing/2014/main" id="{F534E4BE-AF00-4D61-8691-D1BB958DD1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1295400"/>
            <a:ext cx="497205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7" name="Rectangle 3">
            <a:extLst>
              <a:ext uri="{FF2B5EF4-FFF2-40B4-BE49-F238E27FC236}">
                <a16:creationId xmlns:a16="http://schemas.microsoft.com/office/drawing/2014/main" id="{16CD0EAC-FEB4-4C22-9F2E-1431556E698D}"/>
              </a:ext>
            </a:extLst>
          </p:cNvPr>
          <p:cNvSpPr>
            <a:spLocks noGrp="1" noChangeArrowheads="1"/>
          </p:cNvSpPr>
          <p:nvPr>
            <p:ph type="subTitle" idx="1"/>
          </p:nvPr>
        </p:nvSpPr>
        <p:spPr>
          <a:xfrm>
            <a:off x="2895600" y="1752600"/>
            <a:ext cx="6400800" cy="1752600"/>
          </a:xfrm>
        </p:spPr>
        <p:txBody>
          <a:bodyPr/>
          <a:lstStyle/>
          <a:p>
            <a:pPr eaLnBrk="1" hangingPunct="1">
              <a:lnSpc>
                <a:spcPct val="80000"/>
              </a:lnSpc>
            </a:pPr>
            <a:endParaRPr lang="zh-TW" altLang="en-US" sz="5400" b="1" dirty="0">
              <a:ea typeface="新細明體" panose="02020500000000000000" pitchFamily="18" charset="-120"/>
            </a:endParaRPr>
          </a:p>
          <a:p>
            <a:pPr eaLnBrk="1" hangingPunct="1">
              <a:lnSpc>
                <a:spcPct val="80000"/>
              </a:lnSpc>
            </a:pPr>
            <a:r>
              <a:rPr lang="en-US" altLang="zh-TW" sz="4000" b="1" dirty="0">
                <a:solidFill>
                  <a:srgbClr val="9A2216"/>
                </a:solidFill>
                <a:ea typeface="新細明體" panose="02020500000000000000" pitchFamily="18" charset="-120"/>
              </a:rPr>
              <a:t>Complex-Ion Formation</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a:extLst>
              <a:ext uri="{FF2B5EF4-FFF2-40B4-BE49-F238E27FC236}">
                <a16:creationId xmlns:a16="http://schemas.microsoft.com/office/drawing/2014/main" id="{94736961-5FA7-426B-AEDE-B4C2C5F36230}"/>
              </a:ext>
            </a:extLst>
          </p:cNvPr>
          <p:cNvSpPr>
            <a:spLocks noGrp="1" noChangeArrowheads="1"/>
          </p:cNvSpPr>
          <p:nvPr>
            <p:ph type="body" idx="1"/>
          </p:nvPr>
        </p:nvSpPr>
        <p:spPr>
          <a:xfrm>
            <a:off x="457199" y="734786"/>
            <a:ext cx="10613571" cy="4525963"/>
          </a:xfrm>
        </p:spPr>
        <p:txBody>
          <a:bodyPr>
            <a:normAutofit lnSpcReduction="10000"/>
          </a:bodyPr>
          <a:lstStyle/>
          <a:p>
            <a:pPr eaLnBrk="1" hangingPunct="1">
              <a:lnSpc>
                <a:spcPct val="80000"/>
              </a:lnSpc>
            </a:pPr>
            <a:r>
              <a:rPr lang="en-US" altLang="zh-TW" sz="2400" dirty="0">
                <a:ea typeface="新細明體" panose="02020500000000000000" pitchFamily="18" charset="-120"/>
              </a:rPr>
              <a:t>Metal ions in aqueous solution are </a:t>
            </a:r>
            <a:r>
              <a:rPr lang="en-US" altLang="zh-TW" sz="2400" i="1" dirty="0">
                <a:ea typeface="新細明體" panose="02020500000000000000" pitchFamily="18" charset="-120"/>
              </a:rPr>
              <a:t>hydrated</a:t>
            </a:r>
            <a:r>
              <a:rPr lang="en-US" altLang="zh-TW" sz="2400" dirty="0">
                <a:ea typeface="新細明體" panose="02020500000000000000" pitchFamily="18" charset="-120"/>
              </a:rPr>
              <a:t>—</a:t>
            </a:r>
            <a:r>
              <a:rPr lang="en-US" altLang="zh-TW" sz="2400" dirty="0">
                <a:solidFill>
                  <a:srgbClr val="FF0000"/>
                </a:solidFill>
                <a:ea typeface="新細明體" panose="02020500000000000000" pitchFamily="18" charset="-120"/>
              </a:rPr>
              <a:t>surrounded by a shell of four to six water molecules.</a:t>
            </a:r>
          </a:p>
          <a:p>
            <a:pPr eaLnBrk="1" hangingPunct="1">
              <a:lnSpc>
                <a:spcPct val="80000"/>
              </a:lnSpc>
            </a:pPr>
            <a:endParaRPr lang="en-US" altLang="zh-TW" sz="1000" dirty="0">
              <a:ea typeface="新細明體" panose="02020500000000000000" pitchFamily="18" charset="-120"/>
            </a:endParaRPr>
          </a:p>
          <a:p>
            <a:pPr>
              <a:lnSpc>
                <a:spcPct val="80000"/>
              </a:lnSpc>
            </a:pPr>
            <a:r>
              <a:rPr lang="en-US" altLang="zh-TW" sz="2400" dirty="0">
                <a:ea typeface="新細明體" panose="02020500000000000000" pitchFamily="18" charset="-120"/>
              </a:rPr>
              <a:t>A hydrated ion is one kind of </a:t>
            </a:r>
            <a:r>
              <a:rPr lang="en-US" altLang="zh-TW" sz="2400" b="1" dirty="0">
                <a:solidFill>
                  <a:srgbClr val="FF0000"/>
                </a:solidFill>
                <a:ea typeface="新細明體" panose="02020500000000000000" pitchFamily="18" charset="-120"/>
              </a:rPr>
              <a:t>complex ion</a:t>
            </a:r>
            <a:r>
              <a:rPr lang="en-US" altLang="zh-TW" sz="2400" dirty="0">
                <a:ea typeface="新細明體" panose="02020500000000000000" pitchFamily="18" charset="-120"/>
              </a:rPr>
              <a:t>, molecules or ions that contain at least one lone pair of electrons.</a:t>
            </a:r>
            <a:r>
              <a:rPr lang="en-US" altLang="zh-TW" sz="2400" u="sng" dirty="0"/>
              <a:t> , a species formed between a central metal ion and one or more surrounding </a:t>
            </a:r>
            <a:r>
              <a:rPr lang="en-US" altLang="zh-TW" sz="2400" b="1" u="sng" dirty="0">
                <a:solidFill>
                  <a:srgbClr val="FF0000"/>
                </a:solidFill>
              </a:rPr>
              <a:t>ligands (Note the definition)</a:t>
            </a:r>
            <a:endParaRPr lang="en-US" altLang="zh-TW" sz="2400" dirty="0">
              <a:ea typeface="新細明體" panose="02020500000000000000" pitchFamily="18" charset="-120"/>
            </a:endParaRPr>
          </a:p>
          <a:p>
            <a:pPr eaLnBrk="1" hangingPunct="1">
              <a:lnSpc>
                <a:spcPct val="80000"/>
              </a:lnSpc>
            </a:pPr>
            <a:endParaRPr lang="en-US" altLang="zh-TW" sz="1000" dirty="0">
              <a:ea typeface="新細明體" panose="02020500000000000000" pitchFamily="18" charset="-120"/>
            </a:endParaRPr>
          </a:p>
          <a:p>
            <a:pPr eaLnBrk="1" hangingPunct="1">
              <a:lnSpc>
                <a:spcPct val="80000"/>
              </a:lnSpc>
            </a:pPr>
            <a:r>
              <a:rPr lang="en-US" altLang="zh-TW" sz="2400" dirty="0">
                <a:ea typeface="新細明體" panose="02020500000000000000" pitchFamily="18" charset="-120"/>
              </a:rPr>
              <a:t>A complex ion forms from a metal ion and a ligand because of a Lewis acid-base interaction.                          </a:t>
            </a:r>
          </a:p>
          <a:p>
            <a:pPr lvl="1" eaLnBrk="1" hangingPunct="1">
              <a:lnSpc>
                <a:spcPct val="80000"/>
              </a:lnSpc>
              <a:buFontTx/>
              <a:buNone/>
            </a:pPr>
            <a:r>
              <a:rPr lang="en-US" altLang="zh-TW" sz="2000" dirty="0">
                <a:ea typeface="新細明體" panose="02020500000000000000" pitchFamily="18" charset="-120"/>
              </a:rPr>
              <a:t>	– The positively charged metal ion acts as a Lewis acid, and the ligand, with one or more lone pairs of electrons, acts as a Lewis base.</a:t>
            </a:r>
          </a:p>
          <a:p>
            <a:pPr lvl="1" eaLnBrk="1" hangingPunct="1">
              <a:lnSpc>
                <a:spcPct val="80000"/>
              </a:lnSpc>
              <a:buFontTx/>
              <a:buNone/>
            </a:pPr>
            <a:r>
              <a:rPr lang="en-US" altLang="zh-TW" sz="2000" dirty="0">
                <a:ea typeface="新細明體" panose="02020500000000000000" pitchFamily="18" charset="-120"/>
              </a:rPr>
              <a:t>    – Small, highly charged metal ions have the greatest tendency to act as Lewis acids and to form complex ions.</a:t>
            </a:r>
          </a:p>
          <a:p>
            <a:pPr lvl="1" eaLnBrk="1" hangingPunct="1">
              <a:lnSpc>
                <a:spcPct val="80000"/>
              </a:lnSpc>
              <a:buFontTx/>
              <a:buNone/>
            </a:pPr>
            <a:endParaRPr lang="en-US" altLang="zh-TW" sz="2000" dirty="0">
              <a:ea typeface="新細明體" panose="02020500000000000000" pitchFamily="18" charset="-120"/>
            </a:endParaRPr>
          </a:p>
          <a:p>
            <a:pPr lvl="1" eaLnBrk="1" hangingPunct="1">
              <a:lnSpc>
                <a:spcPct val="80000"/>
              </a:lnSpc>
              <a:buFontTx/>
              <a:buNone/>
            </a:pPr>
            <a:r>
              <a:rPr lang="en-US" altLang="zh-TW" sz="2000" dirty="0">
                <a:ea typeface="新細明體" panose="02020500000000000000" pitchFamily="18" charset="-120"/>
              </a:rPr>
              <a:t> </a:t>
            </a:r>
          </a:p>
        </p:txBody>
      </p:sp>
      <p:sp>
        <p:nvSpPr>
          <p:cNvPr id="278531" name="Rectangle 3">
            <a:extLst>
              <a:ext uri="{FF2B5EF4-FFF2-40B4-BE49-F238E27FC236}">
                <a16:creationId xmlns:a16="http://schemas.microsoft.com/office/drawing/2014/main" id="{88467AA0-BDD3-405F-BB65-11C77380CBBD}"/>
              </a:ext>
            </a:extLst>
          </p:cNvPr>
          <p:cNvSpPr>
            <a:spLocks noChangeArrowheads="1"/>
          </p:cNvSpPr>
          <p:nvPr/>
        </p:nvSpPr>
        <p:spPr bwMode="auto">
          <a:xfrm>
            <a:off x="2302329" y="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TW" sz="3200" b="1" dirty="0">
                <a:solidFill>
                  <a:srgbClr val="9A2216"/>
                </a:solidFill>
                <a:ea typeface="新細明體" panose="02020500000000000000" pitchFamily="18" charset="-120"/>
              </a:rPr>
              <a:t>Complex-Ion Formation</a:t>
            </a:r>
            <a:endParaRPr lang="en-US" altLang="zh-TW" sz="3200" b="1" dirty="0">
              <a:solidFill>
                <a:srgbClr val="CC0000"/>
              </a:solidFill>
              <a:ea typeface="新細明體" panose="02020500000000000000" pitchFamily="18" charset="-120"/>
            </a:endParaRPr>
          </a:p>
        </p:txBody>
      </p:sp>
      <p:pic>
        <p:nvPicPr>
          <p:cNvPr id="278532" name="Picture 4">
            <a:extLst>
              <a:ext uri="{FF2B5EF4-FFF2-40B4-BE49-F238E27FC236}">
                <a16:creationId xmlns:a16="http://schemas.microsoft.com/office/drawing/2014/main" id="{8FF348AB-830D-4C07-ADFA-A494AA9CF5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1527" y="4064227"/>
            <a:ext cx="6348670" cy="281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a:extLst>
              <a:ext uri="{FF2B5EF4-FFF2-40B4-BE49-F238E27FC236}">
                <a16:creationId xmlns:a16="http://schemas.microsoft.com/office/drawing/2014/main" id="{58FB4CC4-614D-4523-86C0-DD3F7F9D932B}"/>
              </a:ext>
            </a:extLst>
          </p:cNvPr>
          <p:cNvSpPr>
            <a:spLocks noGrp="1" noChangeArrowheads="1"/>
          </p:cNvSpPr>
          <p:nvPr>
            <p:ph type="body" idx="1"/>
          </p:nvPr>
        </p:nvSpPr>
        <p:spPr>
          <a:xfrm>
            <a:off x="1904999" y="1371601"/>
            <a:ext cx="8235043" cy="4555670"/>
          </a:xfrm>
        </p:spPr>
        <p:txBody>
          <a:bodyPr>
            <a:normAutofit fontScale="92500"/>
          </a:bodyPr>
          <a:lstStyle/>
          <a:p>
            <a:pPr eaLnBrk="1" hangingPunct="1">
              <a:lnSpc>
                <a:spcPct val="90000"/>
              </a:lnSpc>
            </a:pPr>
            <a:r>
              <a:rPr lang="en-US" altLang="zh-TW" sz="3600" dirty="0">
                <a:ea typeface="新細明體" panose="02020500000000000000" pitchFamily="18" charset="-120"/>
              </a:rPr>
              <a:t>The equilibrium constant for the formation of the complex ion from the hydrated ion is called the </a:t>
            </a:r>
            <a:r>
              <a:rPr lang="en-US" altLang="zh-TW" sz="3600" b="1" dirty="0">
                <a:ea typeface="新細明體" panose="02020500000000000000" pitchFamily="18" charset="-120"/>
              </a:rPr>
              <a:t>formation constant</a:t>
            </a:r>
            <a:r>
              <a:rPr lang="en-US" altLang="zh-TW" sz="3600" dirty="0">
                <a:ea typeface="新細明體" panose="02020500000000000000" pitchFamily="18" charset="-120"/>
              </a:rPr>
              <a:t> </a:t>
            </a:r>
            <a:r>
              <a:rPr lang="en-US" altLang="zh-TW" sz="3600" b="1" dirty="0">
                <a:ea typeface="新細明體" panose="02020500000000000000" pitchFamily="18" charset="-120"/>
              </a:rPr>
              <a:t>(</a:t>
            </a:r>
            <a:r>
              <a:rPr lang="en-US" altLang="zh-TW" sz="3600" b="1" i="1" dirty="0" err="1">
                <a:ea typeface="新細明體" panose="02020500000000000000" pitchFamily="18" charset="-120"/>
              </a:rPr>
              <a:t>K</a:t>
            </a:r>
            <a:r>
              <a:rPr lang="en-US" altLang="zh-TW" sz="3600" b="1" baseline="-25000" dirty="0" err="1">
                <a:ea typeface="新細明體" panose="02020500000000000000" pitchFamily="18" charset="-120"/>
              </a:rPr>
              <a:t>f</a:t>
            </a:r>
            <a:r>
              <a:rPr lang="en-US" altLang="zh-TW" sz="3600" b="1" dirty="0">
                <a:ea typeface="新細明體" panose="02020500000000000000" pitchFamily="18" charset="-120"/>
              </a:rPr>
              <a:t>)</a:t>
            </a:r>
            <a:r>
              <a:rPr lang="en-US" altLang="zh-TW" sz="3600" dirty="0">
                <a:ea typeface="新細明體" panose="02020500000000000000" pitchFamily="18" charset="-120"/>
              </a:rPr>
              <a:t>.</a:t>
            </a:r>
          </a:p>
          <a:p>
            <a:pPr eaLnBrk="1" hangingPunct="1">
              <a:lnSpc>
                <a:spcPct val="90000"/>
              </a:lnSpc>
            </a:pPr>
            <a:endParaRPr lang="en-US" altLang="zh-TW" sz="1200" b="1" dirty="0">
              <a:ea typeface="新細明體" panose="02020500000000000000" pitchFamily="18" charset="-120"/>
            </a:endParaRPr>
          </a:p>
          <a:p>
            <a:pPr eaLnBrk="1" hangingPunct="1">
              <a:lnSpc>
                <a:spcPct val="90000"/>
              </a:lnSpc>
            </a:pPr>
            <a:r>
              <a:rPr lang="en-US" altLang="zh-TW" sz="3600" dirty="0">
                <a:ea typeface="新細明體" panose="02020500000000000000" pitchFamily="18" charset="-120"/>
              </a:rPr>
              <a:t>Equilibrium constant expression for </a:t>
            </a:r>
            <a:r>
              <a:rPr lang="en-US" altLang="zh-TW" sz="3600" i="1" dirty="0" err="1">
                <a:ea typeface="新細明體" panose="02020500000000000000" pitchFamily="18" charset="-120"/>
              </a:rPr>
              <a:t>K</a:t>
            </a:r>
            <a:r>
              <a:rPr lang="en-US" altLang="zh-TW" sz="3600" baseline="-25000" dirty="0" err="1">
                <a:ea typeface="新細明體" panose="02020500000000000000" pitchFamily="18" charset="-120"/>
              </a:rPr>
              <a:t>f</a:t>
            </a:r>
            <a:r>
              <a:rPr lang="en-US" altLang="zh-TW" sz="3600" dirty="0">
                <a:ea typeface="新細明體" panose="02020500000000000000" pitchFamily="18" charset="-120"/>
              </a:rPr>
              <a:t> has the same general form as any other equilibrium constant expression.</a:t>
            </a:r>
          </a:p>
          <a:p>
            <a:pPr eaLnBrk="1" hangingPunct="1">
              <a:lnSpc>
                <a:spcPct val="90000"/>
              </a:lnSpc>
            </a:pPr>
            <a:endParaRPr lang="en-US" altLang="zh-TW" sz="1200" dirty="0">
              <a:ea typeface="新細明體" panose="02020500000000000000" pitchFamily="18" charset="-120"/>
            </a:endParaRPr>
          </a:p>
          <a:p>
            <a:pPr eaLnBrk="1" hangingPunct="1">
              <a:lnSpc>
                <a:spcPct val="90000"/>
              </a:lnSpc>
            </a:pPr>
            <a:r>
              <a:rPr lang="en-US" altLang="zh-TW" sz="3600" dirty="0">
                <a:ea typeface="新細明體" panose="02020500000000000000" pitchFamily="18" charset="-120"/>
              </a:rPr>
              <a:t>The larger the value of </a:t>
            </a:r>
            <a:r>
              <a:rPr lang="en-US" altLang="zh-TW" sz="3600" i="1" dirty="0" err="1">
                <a:ea typeface="新細明體" panose="02020500000000000000" pitchFamily="18" charset="-120"/>
              </a:rPr>
              <a:t>K</a:t>
            </a:r>
            <a:r>
              <a:rPr lang="en-US" altLang="zh-TW" sz="3600" baseline="-25000" dirty="0" err="1">
                <a:ea typeface="新細明體" panose="02020500000000000000" pitchFamily="18" charset="-120"/>
              </a:rPr>
              <a:t>f</a:t>
            </a:r>
            <a:r>
              <a:rPr lang="en-US" altLang="zh-TW" sz="3600" dirty="0">
                <a:ea typeface="新細明體" panose="02020500000000000000" pitchFamily="18" charset="-120"/>
              </a:rPr>
              <a:t>, the more stable the product.</a:t>
            </a:r>
          </a:p>
        </p:txBody>
      </p:sp>
      <p:sp>
        <p:nvSpPr>
          <p:cNvPr id="279555" name="Rectangle 3">
            <a:extLst>
              <a:ext uri="{FF2B5EF4-FFF2-40B4-BE49-F238E27FC236}">
                <a16:creationId xmlns:a16="http://schemas.microsoft.com/office/drawing/2014/main" id="{E43BB012-4DDE-4928-AB18-468B9A696EC7}"/>
              </a:ext>
            </a:extLst>
          </p:cNvPr>
          <p:cNvSpPr>
            <a:spLocks noChangeArrowheads="1"/>
          </p:cNvSpPr>
          <p:nvPr/>
        </p:nvSpPr>
        <p:spPr bwMode="auto">
          <a:xfrm>
            <a:off x="1600200" y="635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TW" sz="3200" b="1">
                <a:solidFill>
                  <a:srgbClr val="9A2216"/>
                </a:solidFill>
                <a:ea typeface="新細明體" panose="02020500000000000000" pitchFamily="18" charset="-120"/>
              </a:rPr>
              <a:t>The Formation Constant</a:t>
            </a:r>
            <a:endParaRPr lang="en-US" altLang="zh-TW" sz="3200" b="1">
              <a:solidFill>
                <a:srgbClr val="CC0000"/>
              </a:solidFill>
              <a:ea typeface="新細明體" panose="02020500000000000000" pitchFamily="18" charset="-12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a:extLst>
              <a:ext uri="{FF2B5EF4-FFF2-40B4-BE49-F238E27FC236}">
                <a16:creationId xmlns:a16="http://schemas.microsoft.com/office/drawing/2014/main" id="{EEA81766-E6FC-47C0-B12A-08D1FA1B0154}"/>
              </a:ext>
            </a:extLst>
          </p:cNvPr>
          <p:cNvSpPr>
            <a:spLocks noGrp="1" noChangeArrowheads="1"/>
          </p:cNvSpPr>
          <p:nvPr>
            <p:ph type="body" idx="1"/>
          </p:nvPr>
        </p:nvSpPr>
        <p:spPr>
          <a:xfrm>
            <a:off x="468086" y="1377044"/>
            <a:ext cx="11419114" cy="4525963"/>
          </a:xfrm>
        </p:spPr>
        <p:txBody>
          <a:bodyPr>
            <a:normAutofit fontScale="92500" lnSpcReduction="10000"/>
          </a:bodyPr>
          <a:lstStyle/>
          <a:p>
            <a:pPr eaLnBrk="1" hangingPunct="1">
              <a:lnSpc>
                <a:spcPct val="90000"/>
              </a:lnSpc>
            </a:pPr>
            <a:r>
              <a:rPr lang="en-US" altLang="zh-TW" sz="4000" dirty="0">
                <a:ea typeface="新細明體" panose="02020500000000000000" pitchFamily="18" charset="-120"/>
              </a:rPr>
              <a:t>The solubility of a </a:t>
            </a:r>
            <a:r>
              <a:rPr lang="en-US" altLang="zh-TW" sz="4000" dirty="0">
                <a:solidFill>
                  <a:srgbClr val="FF0000"/>
                </a:solidFill>
                <a:ea typeface="新細明體" panose="02020500000000000000" pitchFamily="18" charset="-120"/>
              </a:rPr>
              <a:t>sparingly soluble salt increases </a:t>
            </a:r>
            <a:r>
              <a:rPr lang="en-US" altLang="zh-TW" sz="4000" dirty="0">
                <a:ea typeface="新細明體" panose="02020500000000000000" pitchFamily="18" charset="-120"/>
              </a:rPr>
              <a:t>if a ligand that forms a stable complex ion is added to the solution.</a:t>
            </a:r>
            <a:endParaRPr lang="en-US" altLang="zh-TW" sz="1400" dirty="0">
              <a:ea typeface="新細明體" panose="02020500000000000000" pitchFamily="18" charset="-120"/>
            </a:endParaRPr>
          </a:p>
          <a:p>
            <a:pPr eaLnBrk="1" hangingPunct="1">
              <a:lnSpc>
                <a:spcPct val="90000"/>
              </a:lnSpc>
            </a:pPr>
            <a:r>
              <a:rPr lang="en-US" altLang="zh-TW" sz="4000" dirty="0">
                <a:ea typeface="新細明體" panose="02020500000000000000" pitchFamily="18" charset="-120"/>
              </a:rPr>
              <a:t>The formation of a complex ion by the addition of a </a:t>
            </a:r>
            <a:r>
              <a:rPr lang="en-US" altLang="zh-TW" sz="4000" b="1" dirty="0">
                <a:solidFill>
                  <a:srgbClr val="FF0000"/>
                </a:solidFill>
                <a:ea typeface="新細明體" panose="02020500000000000000" pitchFamily="18" charset="-120"/>
              </a:rPr>
              <a:t>complexing agent</a:t>
            </a:r>
            <a:r>
              <a:rPr lang="en-US" altLang="zh-TW" sz="4000" dirty="0">
                <a:solidFill>
                  <a:srgbClr val="FF0000"/>
                </a:solidFill>
                <a:ea typeface="新細明體" panose="02020500000000000000" pitchFamily="18" charset="-120"/>
              </a:rPr>
              <a:t> increases the solubility of a compound</a:t>
            </a:r>
            <a:r>
              <a:rPr lang="en-US" altLang="zh-TW" sz="4000" dirty="0">
                <a:ea typeface="新細明體" panose="02020500000000000000" pitchFamily="18" charset="-120"/>
              </a:rPr>
              <a:t>.</a:t>
            </a:r>
          </a:p>
          <a:p>
            <a:pPr eaLnBrk="1" hangingPunct="1">
              <a:lnSpc>
                <a:spcPct val="90000"/>
              </a:lnSpc>
            </a:pPr>
            <a:endParaRPr lang="en-US" altLang="zh-TW" sz="1400" dirty="0">
              <a:ea typeface="新細明體" panose="02020500000000000000" pitchFamily="18" charset="-120"/>
            </a:endParaRPr>
          </a:p>
          <a:p>
            <a:pPr eaLnBrk="1" hangingPunct="1">
              <a:lnSpc>
                <a:spcPct val="90000"/>
              </a:lnSpc>
            </a:pPr>
            <a:r>
              <a:rPr lang="en-US" altLang="zh-TW" sz="4000" dirty="0">
                <a:solidFill>
                  <a:srgbClr val="FF0000"/>
                </a:solidFill>
                <a:ea typeface="新細明體" panose="02020500000000000000" pitchFamily="18" charset="-120"/>
              </a:rPr>
              <a:t>Complexing agents </a:t>
            </a:r>
            <a:r>
              <a:rPr lang="en-US" altLang="zh-TW" sz="4000" dirty="0">
                <a:ea typeface="新細明體" panose="02020500000000000000" pitchFamily="18" charset="-120"/>
              </a:rPr>
              <a:t>are molecules or ions that increase the solubility of metal salts by forming soluble metal complexes. (Note the definition)</a:t>
            </a:r>
          </a:p>
        </p:txBody>
      </p:sp>
      <p:sp>
        <p:nvSpPr>
          <p:cNvPr id="280579" name="Rectangle 3">
            <a:extLst>
              <a:ext uri="{FF2B5EF4-FFF2-40B4-BE49-F238E27FC236}">
                <a16:creationId xmlns:a16="http://schemas.microsoft.com/office/drawing/2014/main" id="{075C3E59-C734-4C10-8FAB-7A8A03D253F7}"/>
              </a:ext>
            </a:extLst>
          </p:cNvPr>
          <p:cNvSpPr>
            <a:spLocks noChangeArrowheads="1"/>
          </p:cNvSpPr>
          <p:nvPr/>
        </p:nvSpPr>
        <p:spPr bwMode="auto">
          <a:xfrm>
            <a:off x="631372" y="0"/>
            <a:ext cx="11419114"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TW" sz="3200" b="1" dirty="0">
                <a:solidFill>
                  <a:srgbClr val="9A2216"/>
                </a:solidFill>
                <a:ea typeface="新細明體" panose="02020500000000000000" pitchFamily="18" charset="-120"/>
              </a:rPr>
              <a:t>The Effect of Complex-Ion Formation on Solubility</a:t>
            </a:r>
            <a:endParaRPr lang="en-US" altLang="zh-TW" sz="3200" b="1" dirty="0">
              <a:solidFill>
                <a:srgbClr val="CC0000"/>
              </a:solidFill>
              <a:ea typeface="新細明體" panose="02020500000000000000" pitchFamily="18" charset="-120"/>
            </a:endParaRPr>
          </a:p>
        </p:txBody>
      </p:sp>
      <p:sp>
        <p:nvSpPr>
          <p:cNvPr id="5" name="TextBox 4">
            <a:extLst>
              <a:ext uri="{FF2B5EF4-FFF2-40B4-BE49-F238E27FC236}">
                <a16:creationId xmlns:a16="http://schemas.microsoft.com/office/drawing/2014/main" id="{7FDEBEC2-4065-4AAD-B7F9-E79C3CE373E5}"/>
              </a:ext>
            </a:extLst>
          </p:cNvPr>
          <p:cNvSpPr txBox="1"/>
          <p:nvPr/>
        </p:nvSpPr>
        <p:spPr>
          <a:xfrm>
            <a:off x="1530803" y="5813885"/>
            <a:ext cx="8674553" cy="646331"/>
          </a:xfrm>
          <a:prstGeom prst="rect">
            <a:avLst/>
          </a:prstGeom>
          <a:noFill/>
        </p:spPr>
        <p:txBody>
          <a:bodyPr wrap="square">
            <a:spAutoFit/>
          </a:bodyPr>
          <a:lstStyle/>
          <a:p>
            <a:pPr algn="ctr"/>
            <a:r>
              <a:rPr lang="en-US" b="1" dirty="0"/>
              <a:t>Other examples of complexing agents</a:t>
            </a:r>
            <a:r>
              <a:rPr lang="en-US" dirty="0"/>
              <a:t> are: EDTA, Ammonia,  phosphates, phosphonates, polycarboxylates, and zeolites</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3" name="Rectangle 3">
            <a:extLst>
              <a:ext uri="{FF2B5EF4-FFF2-40B4-BE49-F238E27FC236}">
                <a16:creationId xmlns:a16="http://schemas.microsoft.com/office/drawing/2014/main" id="{6EF71675-D4A2-4C1B-A6D8-468E71A2C9BF}"/>
              </a:ext>
            </a:extLst>
          </p:cNvPr>
          <p:cNvSpPr>
            <a:spLocks noGrp="1" noChangeArrowheads="1"/>
          </p:cNvSpPr>
          <p:nvPr>
            <p:ph type="subTitle" idx="1"/>
          </p:nvPr>
        </p:nvSpPr>
        <p:spPr>
          <a:xfrm>
            <a:off x="2895600" y="2205038"/>
            <a:ext cx="6400800" cy="1752600"/>
          </a:xfrm>
        </p:spPr>
        <p:txBody>
          <a:bodyPr/>
          <a:lstStyle/>
          <a:p>
            <a:pPr eaLnBrk="1" hangingPunct="1"/>
            <a:r>
              <a:rPr lang="en-US" altLang="zh-TW" sz="4000" b="1" dirty="0">
                <a:solidFill>
                  <a:srgbClr val="9A2216"/>
                </a:solidFill>
                <a:ea typeface="新細明體" panose="02020500000000000000" pitchFamily="18" charset="-120"/>
              </a:rPr>
              <a:t>Solubility and pH</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a:extLst>
              <a:ext uri="{FF2B5EF4-FFF2-40B4-BE49-F238E27FC236}">
                <a16:creationId xmlns:a16="http://schemas.microsoft.com/office/drawing/2014/main" id="{F0160B6B-744F-48B9-9FDC-5156EF53BAA3}"/>
              </a:ext>
            </a:extLst>
          </p:cNvPr>
          <p:cNvSpPr>
            <a:spLocks noGrp="1" noChangeArrowheads="1"/>
          </p:cNvSpPr>
          <p:nvPr>
            <p:ph type="title"/>
          </p:nvPr>
        </p:nvSpPr>
        <p:spPr>
          <a:xfrm>
            <a:off x="1600200" y="109538"/>
            <a:ext cx="8229600" cy="1143000"/>
          </a:xfrm>
        </p:spPr>
        <p:txBody>
          <a:bodyPr/>
          <a:lstStyle/>
          <a:p>
            <a:pPr algn="l" eaLnBrk="1" hangingPunct="1"/>
            <a:r>
              <a:rPr lang="en-US" altLang="zh-TW" sz="3200" b="1" dirty="0">
                <a:solidFill>
                  <a:srgbClr val="9A2216"/>
                </a:solidFill>
                <a:ea typeface="新細明體" panose="02020500000000000000" pitchFamily="18" charset="-120"/>
              </a:rPr>
              <a:t>Solubility and pH</a:t>
            </a:r>
            <a:endParaRPr lang="en-US" altLang="zh-TW" sz="3200" b="1" dirty="0">
              <a:solidFill>
                <a:srgbClr val="CC0000"/>
              </a:solidFill>
              <a:ea typeface="新細明體" panose="02020500000000000000" pitchFamily="18" charset="-120"/>
            </a:endParaRPr>
          </a:p>
        </p:txBody>
      </p:sp>
      <p:sp>
        <p:nvSpPr>
          <p:cNvPr id="282627" name="Rectangle 3">
            <a:extLst>
              <a:ext uri="{FF2B5EF4-FFF2-40B4-BE49-F238E27FC236}">
                <a16:creationId xmlns:a16="http://schemas.microsoft.com/office/drawing/2014/main" id="{D797AE40-12AB-4B2C-854A-B176E9C450D8}"/>
              </a:ext>
            </a:extLst>
          </p:cNvPr>
          <p:cNvSpPr>
            <a:spLocks noGrp="1" noChangeArrowheads="1"/>
          </p:cNvSpPr>
          <p:nvPr>
            <p:ph type="body" idx="1"/>
          </p:nvPr>
        </p:nvSpPr>
        <p:spPr>
          <a:xfrm>
            <a:off x="1981200" y="1447801"/>
            <a:ext cx="8229600" cy="4525963"/>
          </a:xfrm>
        </p:spPr>
        <p:txBody>
          <a:bodyPr/>
          <a:lstStyle/>
          <a:p>
            <a:pPr eaLnBrk="1" hangingPunct="1"/>
            <a:r>
              <a:rPr lang="en-US" altLang="zh-TW" dirty="0">
                <a:ea typeface="新細明體" panose="02020500000000000000" pitchFamily="18" charset="-120"/>
              </a:rPr>
              <a:t>Solubility of many compounds depend strongly on the pH of the solution</a:t>
            </a:r>
          </a:p>
          <a:p>
            <a:pPr algn="just" eaLnBrk="1" hangingPunct="1">
              <a:buFontTx/>
              <a:buNone/>
            </a:pPr>
            <a:endParaRPr lang="en-US" altLang="zh-TW" sz="1200" dirty="0">
              <a:ea typeface="新細明體" panose="02020500000000000000" pitchFamily="18" charset="-120"/>
            </a:endParaRPr>
          </a:p>
          <a:p>
            <a:pPr lvl="1" algn="just" eaLnBrk="1" hangingPunct="1">
              <a:buFontTx/>
              <a:buNone/>
            </a:pPr>
            <a:r>
              <a:rPr lang="en-US" altLang="zh-TW" sz="3200" dirty="0">
                <a:ea typeface="新細明體" panose="02020500000000000000" pitchFamily="18" charset="-120"/>
              </a:rPr>
              <a:t>    – The anion in many sparingly soluble salts is the conjugate base of a weak acid that may become protonated in solution.</a:t>
            </a:r>
          </a:p>
          <a:p>
            <a:pPr lvl="1" algn="just" eaLnBrk="1" hangingPunct="1">
              <a:buFontTx/>
              <a:buNone/>
            </a:pPr>
            <a:r>
              <a:rPr lang="en-US" altLang="zh-TW" sz="3200" dirty="0">
                <a:ea typeface="新細明體" panose="02020500000000000000" pitchFamily="18" charset="-120"/>
              </a:rPr>
              <a:t>    – The solubility of simple binary compounds such as oxides and 	sulfides are dependent on </a:t>
            </a:r>
            <a:r>
              <a:rPr lang="en-US" altLang="zh-TW" sz="3200" dirty="0" err="1">
                <a:ea typeface="新細明體" panose="02020500000000000000" pitchFamily="18" charset="-120"/>
              </a:rPr>
              <a:t>pH.</a:t>
            </a:r>
            <a:endParaRPr lang="en-US" altLang="zh-TW" sz="3200" dirty="0">
              <a:ea typeface="新細明體" panose="02020500000000000000" pitchFamily="18" charset="-12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52A3E-CB50-4E5C-BBC3-0E05B8A4AEF5}"/>
              </a:ext>
            </a:extLst>
          </p:cNvPr>
          <p:cNvSpPr>
            <a:spLocks noGrp="1"/>
          </p:cNvSpPr>
          <p:nvPr>
            <p:ph type="title"/>
          </p:nvPr>
        </p:nvSpPr>
        <p:spPr/>
        <p:txBody>
          <a:bodyPr/>
          <a:lstStyle/>
          <a:p>
            <a:r>
              <a:rPr lang="de-DE" b="1" i="0" cap="all" dirty="0">
                <a:solidFill>
                  <a:srgbClr val="00BBBC"/>
                </a:solidFill>
                <a:effectLst/>
                <a:latin typeface="Manrope"/>
              </a:rPr>
              <a:t>PH IN DIGESTIVE SYSTEM -</a:t>
            </a:r>
            <a:br>
              <a:rPr lang="de-DE" b="1" i="0" cap="all" dirty="0">
                <a:solidFill>
                  <a:srgbClr val="00BBBC"/>
                </a:solidFill>
                <a:effectLst/>
                <a:latin typeface="Manrope"/>
              </a:rPr>
            </a:br>
            <a:endParaRPr lang="en-US" dirty="0"/>
          </a:p>
        </p:txBody>
      </p:sp>
      <p:sp>
        <p:nvSpPr>
          <p:cNvPr id="3" name="Content Placeholder 2">
            <a:extLst>
              <a:ext uri="{FF2B5EF4-FFF2-40B4-BE49-F238E27FC236}">
                <a16:creationId xmlns:a16="http://schemas.microsoft.com/office/drawing/2014/main" id="{0724F273-2A89-4FCC-AC38-9A5A89429C06}"/>
              </a:ext>
            </a:extLst>
          </p:cNvPr>
          <p:cNvSpPr>
            <a:spLocks noGrp="1"/>
          </p:cNvSpPr>
          <p:nvPr>
            <p:ph idx="1"/>
          </p:nvPr>
        </p:nvSpPr>
        <p:spPr/>
        <p:txBody>
          <a:bodyPr>
            <a:normAutofit lnSpcReduction="10000"/>
          </a:bodyPr>
          <a:lstStyle/>
          <a:p>
            <a:r>
              <a:rPr lang="en-US" sz="3600" b="1" i="0" dirty="0">
                <a:solidFill>
                  <a:srgbClr val="000000"/>
                </a:solidFill>
                <a:effectLst/>
                <a:latin typeface="Manrope"/>
              </a:rPr>
              <a:t>The </a:t>
            </a:r>
            <a:r>
              <a:rPr lang="en-US" sz="3600" b="1" i="0" dirty="0">
                <a:solidFill>
                  <a:srgbClr val="000000"/>
                </a:solidFill>
                <a:effectLst/>
                <a:latin typeface="KaTeX_Main"/>
              </a:rPr>
              <a:t>pH</a:t>
            </a:r>
            <a:r>
              <a:rPr lang="en-US" sz="3600" b="1" i="0" dirty="0">
                <a:solidFill>
                  <a:srgbClr val="000000"/>
                </a:solidFill>
                <a:effectLst/>
                <a:latin typeface="Manrope"/>
              </a:rPr>
              <a:t> in the human digestive tract varies greatly.</a:t>
            </a:r>
          </a:p>
          <a:p>
            <a:pPr marL="0" indent="0">
              <a:buNone/>
            </a:pPr>
            <a:endParaRPr lang="en-US" sz="3600" b="1" i="0" dirty="0">
              <a:solidFill>
                <a:srgbClr val="000000"/>
              </a:solidFill>
              <a:effectLst/>
              <a:latin typeface="Manrope"/>
            </a:endParaRPr>
          </a:p>
          <a:p>
            <a:r>
              <a:rPr lang="en-US" sz="3600" b="1" i="0" dirty="0">
                <a:solidFill>
                  <a:srgbClr val="000000"/>
                </a:solidFill>
                <a:effectLst/>
                <a:latin typeface="Manrope"/>
              </a:rPr>
              <a:t> The </a:t>
            </a:r>
            <a:r>
              <a:rPr lang="en-US" sz="3600" b="1" i="0" dirty="0">
                <a:solidFill>
                  <a:srgbClr val="000000"/>
                </a:solidFill>
                <a:effectLst/>
                <a:latin typeface="KaTeX_Main"/>
              </a:rPr>
              <a:t>pH</a:t>
            </a:r>
            <a:r>
              <a:rPr lang="en-US" sz="3600" b="1" i="0" dirty="0">
                <a:solidFill>
                  <a:srgbClr val="000000"/>
                </a:solidFill>
                <a:effectLst/>
                <a:latin typeface="Manrope"/>
              </a:rPr>
              <a:t> of saliva is usually between 6.5 - 7.5. The fundic or upper portion of the stomach has a </a:t>
            </a:r>
            <a:r>
              <a:rPr lang="en-US" sz="3600" b="1" i="0" dirty="0">
                <a:solidFill>
                  <a:srgbClr val="000000"/>
                </a:solidFill>
                <a:effectLst/>
                <a:latin typeface="KaTeX_Main"/>
              </a:rPr>
              <a:t>pH</a:t>
            </a:r>
            <a:r>
              <a:rPr lang="en-US" sz="3600" b="1" i="0" dirty="0">
                <a:solidFill>
                  <a:srgbClr val="000000"/>
                </a:solidFill>
                <a:effectLst/>
                <a:latin typeface="Manrope"/>
              </a:rPr>
              <a:t> between 4.0 - 6.5, </a:t>
            </a:r>
          </a:p>
          <a:p>
            <a:r>
              <a:rPr lang="en-US" sz="3600" b="1" i="0" dirty="0">
                <a:solidFill>
                  <a:srgbClr val="000000"/>
                </a:solidFill>
                <a:effectLst/>
                <a:latin typeface="Manrope"/>
              </a:rPr>
              <a:t>lower portion of the stomach secrete </a:t>
            </a:r>
            <a:r>
              <a:rPr lang="en-US" sz="3600" b="1" i="0" dirty="0">
                <a:solidFill>
                  <a:srgbClr val="FF0000"/>
                </a:solidFill>
                <a:effectLst/>
                <a:latin typeface="Manrope"/>
              </a:rPr>
              <a:t>hydrochloric acid </a:t>
            </a:r>
            <a:r>
              <a:rPr lang="en-US" sz="3600" b="1" i="0" dirty="0">
                <a:solidFill>
                  <a:srgbClr val="FF0000"/>
                </a:solidFill>
                <a:effectLst/>
                <a:latin typeface="KaTeX_Main"/>
              </a:rPr>
              <a:t>(HCI)</a:t>
            </a:r>
            <a:r>
              <a:rPr lang="en-US" sz="3600" b="1" i="0" dirty="0">
                <a:solidFill>
                  <a:srgbClr val="FF0000"/>
                </a:solidFill>
                <a:effectLst/>
                <a:latin typeface="Manrope"/>
              </a:rPr>
              <a:t> and pepsin </a:t>
            </a:r>
            <a:r>
              <a:rPr lang="en-US" sz="3600" b="1" i="0" dirty="0">
                <a:solidFill>
                  <a:srgbClr val="000000"/>
                </a:solidFill>
                <a:effectLst/>
                <a:latin typeface="Manrope"/>
              </a:rPr>
              <a:t>until it reaches a </a:t>
            </a:r>
            <a:r>
              <a:rPr lang="en-US" sz="3600" b="1" i="0" dirty="0">
                <a:solidFill>
                  <a:srgbClr val="000000"/>
                </a:solidFill>
                <a:effectLst/>
                <a:latin typeface="KaTeX_Main"/>
              </a:rPr>
              <a:t>pH</a:t>
            </a:r>
            <a:r>
              <a:rPr lang="en-US" sz="3600" b="1" i="0" dirty="0">
                <a:solidFill>
                  <a:srgbClr val="000000"/>
                </a:solidFill>
                <a:effectLst/>
                <a:latin typeface="Manrope"/>
              </a:rPr>
              <a:t> between 1.5 - 4.0</a:t>
            </a:r>
            <a:endParaRPr lang="en-US" sz="3600" b="1" dirty="0"/>
          </a:p>
        </p:txBody>
      </p:sp>
    </p:spTree>
    <p:extLst>
      <p:ext uri="{BB962C8B-B14F-4D97-AF65-F5344CB8AC3E}">
        <p14:creationId xmlns:p14="http://schemas.microsoft.com/office/powerpoint/2010/main" val="8725709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a:extLst>
              <a:ext uri="{FF2B5EF4-FFF2-40B4-BE49-F238E27FC236}">
                <a16:creationId xmlns:a16="http://schemas.microsoft.com/office/drawing/2014/main" id="{AAC0F918-DFEA-40F1-AEEC-F9616F826964}"/>
              </a:ext>
            </a:extLst>
          </p:cNvPr>
          <p:cNvSpPr>
            <a:spLocks noGrp="1" noChangeArrowheads="1"/>
          </p:cNvSpPr>
          <p:nvPr>
            <p:ph type="title"/>
          </p:nvPr>
        </p:nvSpPr>
        <p:spPr>
          <a:xfrm>
            <a:off x="1524000" y="0"/>
            <a:ext cx="9954986" cy="1143000"/>
          </a:xfrm>
        </p:spPr>
        <p:txBody>
          <a:bodyPr/>
          <a:lstStyle/>
          <a:p>
            <a:pPr algn="l" eaLnBrk="1" hangingPunct="1"/>
            <a:r>
              <a:rPr lang="en-US" altLang="zh-TW" sz="3200" b="1" dirty="0">
                <a:solidFill>
                  <a:srgbClr val="9A2216"/>
                </a:solidFill>
                <a:ea typeface="新細明體" panose="02020500000000000000" pitchFamily="18" charset="-120"/>
              </a:rPr>
              <a:t>The Effect of Acid-Base Equilibria on the Solubility of Salts</a:t>
            </a:r>
            <a:endParaRPr lang="en-US" altLang="zh-TW" sz="3200" b="1" dirty="0">
              <a:solidFill>
                <a:srgbClr val="CC0000"/>
              </a:solidFill>
              <a:ea typeface="新細明體" panose="02020500000000000000" pitchFamily="18" charset="-120"/>
            </a:endParaRPr>
          </a:p>
        </p:txBody>
      </p:sp>
      <p:sp>
        <p:nvSpPr>
          <p:cNvPr id="283651" name="Rectangle 3">
            <a:extLst>
              <a:ext uri="{FF2B5EF4-FFF2-40B4-BE49-F238E27FC236}">
                <a16:creationId xmlns:a16="http://schemas.microsoft.com/office/drawing/2014/main" id="{3225EA2B-0D4F-4379-AF25-3F63EBE7C6E0}"/>
              </a:ext>
            </a:extLst>
          </p:cNvPr>
          <p:cNvSpPr>
            <a:spLocks noGrp="1" noChangeArrowheads="1"/>
          </p:cNvSpPr>
          <p:nvPr>
            <p:ph type="body" idx="1"/>
          </p:nvPr>
        </p:nvSpPr>
        <p:spPr>
          <a:xfrm>
            <a:off x="1981200" y="1066801"/>
            <a:ext cx="8811986" cy="5464628"/>
          </a:xfrm>
        </p:spPr>
        <p:txBody>
          <a:bodyPr>
            <a:normAutofit fontScale="92500"/>
          </a:bodyPr>
          <a:lstStyle/>
          <a:p>
            <a:pPr eaLnBrk="1" hangingPunct="1">
              <a:lnSpc>
                <a:spcPct val="80000"/>
              </a:lnSpc>
              <a:buFontTx/>
              <a:buNone/>
            </a:pPr>
            <a:r>
              <a:rPr lang="en-US" altLang="zh-TW" sz="2400" dirty="0">
                <a:ea typeface="新細明體" panose="02020500000000000000" pitchFamily="18" charset="-120"/>
              </a:rPr>
              <a:t>•   </a:t>
            </a:r>
            <a:r>
              <a:rPr lang="en-US" altLang="zh-TW" dirty="0">
                <a:ea typeface="新細明體" panose="02020500000000000000" pitchFamily="18" charset="-120"/>
              </a:rPr>
              <a:t>Examining the effect of pH on the solubility of a representative salt, M</a:t>
            </a:r>
            <a:r>
              <a:rPr lang="en-US" altLang="zh-TW" baseline="30000" dirty="0">
                <a:ea typeface="新細明體" panose="02020500000000000000" pitchFamily="18" charset="-120"/>
              </a:rPr>
              <a:t>+</a:t>
            </a:r>
            <a:r>
              <a:rPr lang="en-US" altLang="zh-TW" dirty="0">
                <a:ea typeface="新細明體" panose="02020500000000000000" pitchFamily="18" charset="-120"/>
              </a:rPr>
              <a:t>A</a:t>
            </a:r>
            <a:r>
              <a:rPr lang="en-US" altLang="zh-TW" baseline="30000" dirty="0">
                <a:ea typeface="新細明體" panose="02020500000000000000" pitchFamily="18" charset="-120"/>
              </a:rPr>
              <a:t>–</a:t>
            </a:r>
            <a:r>
              <a:rPr lang="en-US" altLang="zh-TW" dirty="0">
                <a:ea typeface="新細明體" panose="02020500000000000000" pitchFamily="18" charset="-120"/>
              </a:rPr>
              <a:t>, where A</a:t>
            </a:r>
            <a:r>
              <a:rPr lang="en-US" altLang="zh-TW" baseline="30000" dirty="0">
                <a:ea typeface="新細明體" panose="02020500000000000000" pitchFamily="18" charset="-120"/>
              </a:rPr>
              <a:t>– </a:t>
            </a:r>
            <a:r>
              <a:rPr lang="en-US" altLang="zh-TW" dirty="0">
                <a:ea typeface="新細明體" panose="02020500000000000000" pitchFamily="18" charset="-120"/>
              </a:rPr>
              <a:t>is the conjugate base of the weak acid HA</a:t>
            </a:r>
          </a:p>
          <a:p>
            <a:pPr lvl="1" eaLnBrk="1" hangingPunct="1">
              <a:lnSpc>
                <a:spcPct val="80000"/>
              </a:lnSpc>
              <a:buFontTx/>
              <a:buNone/>
            </a:pPr>
            <a:endParaRPr lang="en-US" altLang="zh-TW" sz="1000" dirty="0">
              <a:ea typeface="新細明體" panose="02020500000000000000" pitchFamily="18" charset="-120"/>
            </a:endParaRPr>
          </a:p>
          <a:p>
            <a:pPr lvl="1" eaLnBrk="1" hangingPunct="1">
              <a:lnSpc>
                <a:spcPct val="80000"/>
              </a:lnSpc>
              <a:buFontTx/>
              <a:buNone/>
            </a:pPr>
            <a:r>
              <a:rPr lang="en-US" altLang="zh-TW" sz="2600" dirty="0">
                <a:ea typeface="新細明體" panose="02020500000000000000" pitchFamily="18" charset="-120"/>
              </a:rPr>
              <a:t>    – When the salt dissolves in water, this reaction occurs:</a:t>
            </a:r>
          </a:p>
          <a:p>
            <a:pPr lvl="1" eaLnBrk="1" hangingPunct="1">
              <a:lnSpc>
                <a:spcPct val="80000"/>
              </a:lnSpc>
              <a:buFontTx/>
              <a:buNone/>
            </a:pPr>
            <a:r>
              <a:rPr lang="en-US" altLang="zh-TW" sz="2600" dirty="0">
                <a:ea typeface="新細明體" panose="02020500000000000000" pitchFamily="18" charset="-120"/>
              </a:rPr>
              <a:t>        M</a:t>
            </a:r>
            <a:r>
              <a:rPr lang="en-US" altLang="zh-TW" sz="2600" baseline="30000" dirty="0">
                <a:ea typeface="新細明體" panose="02020500000000000000" pitchFamily="18" charset="-120"/>
              </a:rPr>
              <a:t> </a:t>
            </a:r>
            <a:r>
              <a:rPr lang="en-US" altLang="zh-TW" sz="2600" dirty="0">
                <a:ea typeface="新細明體" panose="02020500000000000000" pitchFamily="18" charset="-120"/>
              </a:rPr>
              <a:t>A</a:t>
            </a:r>
            <a:r>
              <a:rPr lang="en-US" altLang="zh-TW" sz="2600" baseline="-25000" dirty="0">
                <a:ea typeface="新細明體" panose="02020500000000000000" pitchFamily="18" charset="-120"/>
              </a:rPr>
              <a:t>(s) </a:t>
            </a:r>
            <a:r>
              <a:rPr lang="en-US" altLang="zh-TW" sz="3000" dirty="0">
                <a:latin typeface="MS Reference Sans Serif" panose="020B0604030504040204" pitchFamily="34" charset="0"/>
                <a:ea typeface="新細明體" panose="02020500000000000000" pitchFamily="18" charset="-120"/>
                <a:sym typeface="MT Extra" panose="05050102010205020202" pitchFamily="18" charset="2"/>
              </a:rPr>
              <a:t>⇋</a:t>
            </a:r>
            <a:r>
              <a:rPr lang="en-US" altLang="zh-TW" sz="2600" dirty="0">
                <a:ea typeface="新細明體" panose="02020500000000000000" pitchFamily="18" charset="-120"/>
                <a:sym typeface="MT Extra" panose="05050102010205020202" pitchFamily="18" charset="2"/>
              </a:rPr>
              <a:t> M</a:t>
            </a:r>
            <a:r>
              <a:rPr lang="en-US" altLang="zh-TW" sz="2600" baseline="30000" dirty="0">
                <a:ea typeface="新細明體" panose="02020500000000000000" pitchFamily="18" charset="-120"/>
                <a:sym typeface="MT Extra" panose="05050102010205020202" pitchFamily="18" charset="2"/>
              </a:rPr>
              <a:t>+</a:t>
            </a:r>
            <a:r>
              <a:rPr lang="en-US" altLang="zh-TW" sz="2600" baseline="-25000" dirty="0">
                <a:ea typeface="新細明體" panose="02020500000000000000" pitchFamily="18" charset="-120"/>
                <a:sym typeface="MT Extra" panose="05050102010205020202" pitchFamily="18" charset="2"/>
              </a:rPr>
              <a:t>(</a:t>
            </a:r>
            <a:r>
              <a:rPr lang="en-US" altLang="zh-TW" sz="2600" baseline="-25000" dirty="0" err="1">
                <a:ea typeface="新細明體" panose="02020500000000000000" pitchFamily="18" charset="-120"/>
                <a:sym typeface="MT Extra" panose="05050102010205020202" pitchFamily="18" charset="2"/>
              </a:rPr>
              <a:t>aq</a:t>
            </a:r>
            <a:r>
              <a:rPr lang="en-US" altLang="zh-TW" sz="2600" baseline="-25000" dirty="0">
                <a:ea typeface="新細明體" panose="02020500000000000000" pitchFamily="18" charset="-120"/>
                <a:sym typeface="MT Extra" panose="05050102010205020202" pitchFamily="18" charset="2"/>
              </a:rPr>
              <a:t>) </a:t>
            </a:r>
            <a:r>
              <a:rPr lang="en-US" altLang="zh-TW" sz="2600" dirty="0">
                <a:ea typeface="新細明體" panose="02020500000000000000" pitchFamily="18" charset="-120"/>
                <a:sym typeface="MT Extra" panose="05050102010205020202" pitchFamily="18" charset="2"/>
              </a:rPr>
              <a:t>+ A</a:t>
            </a:r>
            <a:r>
              <a:rPr lang="en-US" altLang="zh-TW" sz="2600" baseline="30000" dirty="0">
                <a:ea typeface="新細明體" panose="02020500000000000000" pitchFamily="18" charset="-120"/>
                <a:sym typeface="MT Extra" panose="05050102010205020202" pitchFamily="18" charset="2"/>
              </a:rPr>
              <a:t>–</a:t>
            </a:r>
            <a:r>
              <a:rPr lang="en-US" altLang="zh-TW" sz="2600" baseline="-25000" dirty="0">
                <a:ea typeface="新細明體" panose="02020500000000000000" pitchFamily="18" charset="-120"/>
                <a:sym typeface="MT Extra" panose="05050102010205020202" pitchFamily="18" charset="2"/>
              </a:rPr>
              <a:t>(</a:t>
            </a:r>
            <a:r>
              <a:rPr lang="en-US" altLang="zh-TW" sz="2600" baseline="-25000" dirty="0" err="1">
                <a:ea typeface="新細明體" panose="02020500000000000000" pitchFamily="18" charset="-120"/>
                <a:sym typeface="MT Extra" panose="05050102010205020202" pitchFamily="18" charset="2"/>
              </a:rPr>
              <a:t>aq</a:t>
            </a:r>
            <a:r>
              <a:rPr lang="en-US" altLang="zh-TW" sz="2600" baseline="-25000" dirty="0">
                <a:ea typeface="新細明體" panose="02020500000000000000" pitchFamily="18" charset="-120"/>
                <a:sym typeface="MT Extra" panose="05050102010205020202" pitchFamily="18" charset="2"/>
              </a:rPr>
              <a:t>)</a:t>
            </a:r>
            <a:r>
              <a:rPr lang="en-US" altLang="zh-TW" sz="2600" dirty="0">
                <a:ea typeface="新細明體" panose="02020500000000000000" pitchFamily="18" charset="-120"/>
                <a:sym typeface="MT Extra" panose="05050102010205020202" pitchFamily="18" charset="2"/>
              </a:rPr>
              <a:t>       </a:t>
            </a:r>
            <a:r>
              <a:rPr lang="en-US" altLang="zh-TW" sz="2600" i="1" dirty="0" err="1">
                <a:ea typeface="新細明體" panose="02020500000000000000" pitchFamily="18" charset="-120"/>
                <a:sym typeface="MT Extra" panose="05050102010205020202" pitchFamily="18" charset="2"/>
              </a:rPr>
              <a:t>K</a:t>
            </a:r>
            <a:r>
              <a:rPr lang="en-US" altLang="zh-TW" sz="2600" baseline="-25000" dirty="0" err="1">
                <a:ea typeface="新細明體" panose="02020500000000000000" pitchFamily="18" charset="-120"/>
                <a:sym typeface="MT Extra" panose="05050102010205020202" pitchFamily="18" charset="2"/>
              </a:rPr>
              <a:t>sp</a:t>
            </a:r>
            <a:r>
              <a:rPr lang="en-US" altLang="zh-TW" sz="2600" baseline="-25000" dirty="0">
                <a:ea typeface="新細明體" panose="02020500000000000000" pitchFamily="18" charset="-120"/>
                <a:sym typeface="MT Extra" panose="05050102010205020202" pitchFamily="18" charset="2"/>
              </a:rPr>
              <a:t> </a:t>
            </a:r>
            <a:r>
              <a:rPr lang="en-US" altLang="zh-TW" sz="2600" dirty="0">
                <a:ea typeface="新細明體" panose="02020500000000000000" pitchFamily="18" charset="-120"/>
                <a:sym typeface="MT Extra" panose="05050102010205020202" pitchFamily="18" charset="2"/>
              </a:rPr>
              <a:t> = [M</a:t>
            </a:r>
            <a:r>
              <a:rPr lang="en-US" altLang="zh-TW" sz="2600" baseline="30000" dirty="0">
                <a:ea typeface="新細明體" panose="02020500000000000000" pitchFamily="18" charset="-120"/>
                <a:sym typeface="MT Extra" panose="05050102010205020202" pitchFamily="18" charset="2"/>
              </a:rPr>
              <a:t>+</a:t>
            </a:r>
            <a:r>
              <a:rPr lang="en-US" altLang="zh-TW" sz="2600" dirty="0">
                <a:ea typeface="新細明體" panose="02020500000000000000" pitchFamily="18" charset="-120"/>
                <a:sym typeface="MT Extra" panose="05050102010205020202" pitchFamily="18" charset="2"/>
              </a:rPr>
              <a:t>] [A</a:t>
            </a:r>
            <a:r>
              <a:rPr lang="en-US" altLang="zh-TW" sz="2600" baseline="30000" dirty="0">
                <a:ea typeface="新細明體" panose="02020500000000000000" pitchFamily="18" charset="-120"/>
                <a:sym typeface="MT Extra" panose="05050102010205020202" pitchFamily="18" charset="2"/>
              </a:rPr>
              <a:t>–</a:t>
            </a:r>
            <a:r>
              <a:rPr lang="en-US" altLang="zh-TW" sz="2600" dirty="0">
                <a:ea typeface="新細明體" panose="02020500000000000000" pitchFamily="18" charset="-120"/>
                <a:sym typeface="MT Extra" panose="05050102010205020202" pitchFamily="18" charset="2"/>
              </a:rPr>
              <a:t>]</a:t>
            </a:r>
          </a:p>
          <a:p>
            <a:pPr lvl="1" eaLnBrk="1" hangingPunct="1">
              <a:lnSpc>
                <a:spcPct val="80000"/>
              </a:lnSpc>
              <a:buFontTx/>
              <a:buNone/>
            </a:pPr>
            <a:r>
              <a:rPr lang="en-US" altLang="zh-TW" sz="2600" dirty="0">
                <a:ea typeface="新細明體" panose="02020500000000000000" pitchFamily="18" charset="-120"/>
                <a:sym typeface="MT Extra" panose="05050102010205020202" pitchFamily="18" charset="2"/>
              </a:rPr>
              <a:t>    – The anion can also react with water in a hydrolysis reaction:  </a:t>
            </a:r>
          </a:p>
          <a:p>
            <a:pPr lvl="1" eaLnBrk="1" hangingPunct="1">
              <a:lnSpc>
                <a:spcPct val="80000"/>
              </a:lnSpc>
              <a:buFontTx/>
              <a:buNone/>
            </a:pPr>
            <a:r>
              <a:rPr lang="en-US" altLang="zh-TW" sz="2600" dirty="0">
                <a:ea typeface="新細明體" panose="02020500000000000000" pitchFamily="18" charset="-120"/>
                <a:sym typeface="MT Extra" panose="05050102010205020202" pitchFamily="18" charset="2"/>
              </a:rPr>
              <a:t>		A</a:t>
            </a:r>
            <a:r>
              <a:rPr lang="en-US" altLang="zh-TW" sz="2600" baseline="30000" dirty="0">
                <a:ea typeface="新細明體" panose="02020500000000000000" pitchFamily="18" charset="-120"/>
                <a:sym typeface="MT Extra" panose="05050102010205020202" pitchFamily="18" charset="2"/>
              </a:rPr>
              <a:t>–</a:t>
            </a:r>
            <a:r>
              <a:rPr lang="en-US" altLang="zh-TW" sz="2600" baseline="-25000" dirty="0">
                <a:ea typeface="新細明體" panose="02020500000000000000" pitchFamily="18" charset="-120"/>
                <a:sym typeface="MT Extra" panose="05050102010205020202" pitchFamily="18" charset="2"/>
              </a:rPr>
              <a:t>(</a:t>
            </a:r>
            <a:r>
              <a:rPr lang="en-US" altLang="zh-TW" sz="2600" baseline="-25000" dirty="0" err="1">
                <a:ea typeface="新細明體" panose="02020500000000000000" pitchFamily="18" charset="-120"/>
                <a:sym typeface="MT Extra" panose="05050102010205020202" pitchFamily="18" charset="2"/>
              </a:rPr>
              <a:t>aq</a:t>
            </a:r>
            <a:r>
              <a:rPr lang="en-US" altLang="zh-TW" sz="2600" baseline="-25000" dirty="0">
                <a:ea typeface="新細明體" panose="02020500000000000000" pitchFamily="18" charset="-120"/>
                <a:sym typeface="MT Extra" panose="05050102010205020202" pitchFamily="18" charset="2"/>
              </a:rPr>
              <a:t>) </a:t>
            </a:r>
            <a:r>
              <a:rPr lang="en-US" altLang="zh-TW" sz="2600" dirty="0">
                <a:ea typeface="新細明體" panose="02020500000000000000" pitchFamily="18" charset="-120"/>
                <a:sym typeface="MT Extra" panose="05050102010205020202" pitchFamily="18" charset="2"/>
              </a:rPr>
              <a:t>+ H</a:t>
            </a:r>
            <a:r>
              <a:rPr lang="en-US" altLang="zh-TW" sz="2600" baseline="-25000" dirty="0">
                <a:ea typeface="新細明體" panose="02020500000000000000" pitchFamily="18" charset="-120"/>
                <a:sym typeface="MT Extra" panose="05050102010205020202" pitchFamily="18" charset="2"/>
              </a:rPr>
              <a:t>2</a:t>
            </a:r>
            <a:r>
              <a:rPr lang="en-US" altLang="zh-TW" sz="2600" dirty="0">
                <a:ea typeface="新細明體" panose="02020500000000000000" pitchFamily="18" charset="-120"/>
                <a:sym typeface="MT Extra" panose="05050102010205020202" pitchFamily="18" charset="2"/>
              </a:rPr>
              <a:t>O</a:t>
            </a:r>
            <a:r>
              <a:rPr lang="en-US" altLang="zh-TW" sz="2600" baseline="-25000" dirty="0">
                <a:ea typeface="新細明體" panose="02020500000000000000" pitchFamily="18" charset="-120"/>
                <a:sym typeface="MT Extra" panose="05050102010205020202" pitchFamily="18" charset="2"/>
              </a:rPr>
              <a:t>(l)</a:t>
            </a:r>
            <a:r>
              <a:rPr lang="en-US" altLang="zh-TW" sz="3000" dirty="0">
                <a:latin typeface="MS Reference Sans Serif" panose="020B0604030504040204" pitchFamily="34" charset="0"/>
                <a:ea typeface="新細明體" panose="02020500000000000000" pitchFamily="18" charset="-120"/>
                <a:sym typeface="MT Extra" panose="05050102010205020202" pitchFamily="18" charset="2"/>
              </a:rPr>
              <a:t>⇋</a:t>
            </a:r>
            <a:r>
              <a:rPr lang="en-US" altLang="zh-TW" sz="2600" dirty="0">
                <a:ea typeface="新細明體" panose="02020500000000000000" pitchFamily="18" charset="-120"/>
                <a:sym typeface="MT Extra" panose="05050102010205020202" pitchFamily="18" charset="2"/>
              </a:rPr>
              <a:t>OH</a:t>
            </a:r>
            <a:r>
              <a:rPr lang="en-US" altLang="zh-TW" sz="2600" baseline="30000" dirty="0">
                <a:ea typeface="新細明體" panose="02020500000000000000" pitchFamily="18" charset="-120"/>
                <a:sym typeface="MT Extra" panose="05050102010205020202" pitchFamily="18" charset="2"/>
              </a:rPr>
              <a:t>–</a:t>
            </a:r>
            <a:r>
              <a:rPr lang="en-US" altLang="zh-TW" sz="2600" baseline="-25000" dirty="0">
                <a:ea typeface="新細明體" panose="02020500000000000000" pitchFamily="18" charset="-120"/>
                <a:sym typeface="MT Extra" panose="05050102010205020202" pitchFamily="18" charset="2"/>
              </a:rPr>
              <a:t>(</a:t>
            </a:r>
            <a:r>
              <a:rPr lang="en-US" altLang="zh-TW" sz="2600" baseline="-25000" dirty="0" err="1">
                <a:ea typeface="新細明體" panose="02020500000000000000" pitchFamily="18" charset="-120"/>
                <a:sym typeface="MT Extra" panose="05050102010205020202" pitchFamily="18" charset="2"/>
              </a:rPr>
              <a:t>aq</a:t>
            </a:r>
            <a:r>
              <a:rPr lang="en-US" altLang="zh-TW" sz="2600" baseline="-25000" dirty="0">
                <a:ea typeface="新細明體" panose="02020500000000000000" pitchFamily="18" charset="-120"/>
                <a:sym typeface="MT Extra" panose="05050102010205020202" pitchFamily="18" charset="2"/>
              </a:rPr>
              <a:t>) </a:t>
            </a:r>
            <a:r>
              <a:rPr lang="en-US" altLang="zh-TW" sz="2600" dirty="0">
                <a:ea typeface="新細明體" panose="02020500000000000000" pitchFamily="18" charset="-120"/>
                <a:sym typeface="MT Extra" panose="05050102010205020202" pitchFamily="18" charset="2"/>
              </a:rPr>
              <a:t>+ HA</a:t>
            </a:r>
            <a:r>
              <a:rPr lang="en-US" altLang="zh-TW" sz="2600" baseline="-25000" dirty="0">
                <a:ea typeface="新細明體" panose="02020500000000000000" pitchFamily="18" charset="-120"/>
                <a:sym typeface="MT Extra" panose="05050102010205020202" pitchFamily="18" charset="2"/>
              </a:rPr>
              <a:t>(</a:t>
            </a:r>
            <a:r>
              <a:rPr lang="en-US" altLang="zh-TW" sz="2600" baseline="-25000" dirty="0" err="1">
                <a:ea typeface="新細明體" panose="02020500000000000000" pitchFamily="18" charset="-120"/>
                <a:sym typeface="MT Extra" panose="05050102010205020202" pitchFamily="18" charset="2"/>
              </a:rPr>
              <a:t>aq</a:t>
            </a:r>
            <a:r>
              <a:rPr lang="en-US" altLang="zh-TW" sz="2600" baseline="-25000" dirty="0">
                <a:ea typeface="新細明體" panose="02020500000000000000" pitchFamily="18" charset="-120"/>
                <a:sym typeface="MT Extra" panose="05050102010205020202" pitchFamily="18" charset="2"/>
              </a:rPr>
              <a:t>)</a:t>
            </a:r>
            <a:endParaRPr lang="en-US" altLang="zh-TW" sz="2600" dirty="0">
              <a:ea typeface="新細明體" panose="02020500000000000000" pitchFamily="18" charset="-120"/>
              <a:sym typeface="MT Extra" panose="05050102010205020202" pitchFamily="18" charset="2"/>
            </a:endParaRPr>
          </a:p>
          <a:p>
            <a:pPr lvl="1" eaLnBrk="1" hangingPunct="1">
              <a:lnSpc>
                <a:spcPct val="80000"/>
              </a:lnSpc>
              <a:buFontTx/>
              <a:buNone/>
            </a:pPr>
            <a:r>
              <a:rPr lang="en-US" altLang="zh-TW" sz="2600" dirty="0">
                <a:ea typeface="新細明體" panose="02020500000000000000" pitchFamily="18" charset="-120"/>
                <a:sym typeface="MT Extra" panose="05050102010205020202" pitchFamily="18" charset="2"/>
              </a:rPr>
              <a:t>    – If a strong acid is added to the solution, the added H</a:t>
            </a:r>
            <a:r>
              <a:rPr lang="en-US" altLang="zh-TW" sz="2600" baseline="30000" dirty="0">
                <a:ea typeface="新細明體" panose="02020500000000000000" pitchFamily="18" charset="-120"/>
                <a:sym typeface="MT Extra" panose="05050102010205020202" pitchFamily="18" charset="2"/>
              </a:rPr>
              <a:t>+ </a:t>
            </a:r>
            <a:r>
              <a:rPr lang="en-US" altLang="zh-TW" sz="2600" dirty="0">
                <a:ea typeface="新細明體" panose="02020500000000000000" pitchFamily="18" charset="-120"/>
                <a:sym typeface="MT Extra" panose="05050102010205020202" pitchFamily="18" charset="2"/>
              </a:rPr>
              <a:t>will react 	essentially completely with A</a:t>
            </a:r>
            <a:r>
              <a:rPr lang="en-US" altLang="zh-TW" sz="2600" baseline="30000" dirty="0">
                <a:ea typeface="新細明體" panose="02020500000000000000" pitchFamily="18" charset="-120"/>
                <a:sym typeface="MT Extra" panose="05050102010205020202" pitchFamily="18" charset="2"/>
              </a:rPr>
              <a:t>–  </a:t>
            </a:r>
            <a:r>
              <a:rPr lang="en-US" altLang="zh-TW" sz="2600" dirty="0">
                <a:ea typeface="新細明體" panose="02020500000000000000" pitchFamily="18" charset="-120"/>
                <a:sym typeface="MT Extra" panose="05050102010205020202" pitchFamily="18" charset="2"/>
              </a:rPr>
              <a:t>to form HA, which decreases </a:t>
            </a:r>
            <a:br>
              <a:rPr lang="en-US" altLang="zh-TW" sz="2600" dirty="0">
                <a:ea typeface="新細明體" panose="02020500000000000000" pitchFamily="18" charset="-120"/>
                <a:sym typeface="MT Extra" panose="05050102010205020202" pitchFamily="18" charset="2"/>
              </a:rPr>
            </a:br>
            <a:r>
              <a:rPr lang="en-US" altLang="zh-TW" sz="2600" dirty="0">
                <a:ea typeface="新細明體" panose="02020500000000000000" pitchFamily="18" charset="-120"/>
                <a:sym typeface="MT Extra" panose="05050102010205020202" pitchFamily="18" charset="2"/>
              </a:rPr>
              <a:t>[A</a:t>
            </a:r>
            <a:r>
              <a:rPr lang="en-US" altLang="zh-TW" sz="2600" baseline="30000" dirty="0">
                <a:ea typeface="新細明體" panose="02020500000000000000" pitchFamily="18" charset="-120"/>
                <a:sym typeface="MT Extra" panose="05050102010205020202" pitchFamily="18" charset="2"/>
              </a:rPr>
              <a:t>–</a:t>
            </a:r>
            <a:r>
              <a:rPr lang="en-US" altLang="zh-TW" sz="2600" dirty="0">
                <a:ea typeface="新細明體" panose="02020500000000000000" pitchFamily="18" charset="-120"/>
                <a:sym typeface="MT Extra" panose="05050102010205020202" pitchFamily="18" charset="2"/>
              </a:rPr>
              <a:t>] and which in turn decreases the magnitude of the ion product, 	</a:t>
            </a:r>
            <a:r>
              <a:rPr lang="en-US" altLang="zh-TW" sz="2600" i="1" dirty="0">
                <a:ea typeface="新細明體" panose="02020500000000000000" pitchFamily="18" charset="-120"/>
                <a:sym typeface="MT Extra" panose="05050102010205020202" pitchFamily="18" charset="2"/>
              </a:rPr>
              <a:t>Q</a:t>
            </a:r>
            <a:r>
              <a:rPr lang="en-US" altLang="zh-TW" sz="2600" dirty="0">
                <a:ea typeface="新細明體" panose="02020500000000000000" pitchFamily="18" charset="-120"/>
                <a:sym typeface="MT Extra" panose="05050102010205020202" pitchFamily="18" charset="2"/>
              </a:rPr>
              <a:t> = [M</a:t>
            </a:r>
            <a:r>
              <a:rPr lang="en-US" altLang="zh-TW" sz="2600" baseline="30000" dirty="0">
                <a:ea typeface="新細明體" panose="02020500000000000000" pitchFamily="18" charset="-120"/>
                <a:sym typeface="MT Extra" panose="05050102010205020202" pitchFamily="18" charset="2"/>
              </a:rPr>
              <a:t>+</a:t>
            </a:r>
            <a:r>
              <a:rPr lang="en-US" altLang="zh-TW" sz="2600" dirty="0">
                <a:ea typeface="新細明體" panose="02020500000000000000" pitchFamily="18" charset="-120"/>
                <a:sym typeface="MT Extra" panose="05050102010205020202" pitchFamily="18" charset="2"/>
              </a:rPr>
              <a:t>] [A</a:t>
            </a:r>
            <a:r>
              <a:rPr lang="en-US" altLang="zh-TW" sz="2600" baseline="30000" dirty="0">
                <a:ea typeface="新細明體" panose="02020500000000000000" pitchFamily="18" charset="-120"/>
                <a:sym typeface="MT Extra" panose="05050102010205020202" pitchFamily="18" charset="2"/>
              </a:rPr>
              <a:t>–</a:t>
            </a:r>
            <a:r>
              <a:rPr lang="en-US" altLang="zh-TW" sz="2600" dirty="0">
                <a:ea typeface="新細明體" panose="02020500000000000000" pitchFamily="18" charset="-120"/>
                <a:sym typeface="MT Extra" panose="05050102010205020202" pitchFamily="18" charset="2"/>
              </a:rPr>
              <a:t>]</a:t>
            </a:r>
          </a:p>
          <a:p>
            <a:pPr lvl="1" eaLnBrk="1" hangingPunct="1">
              <a:lnSpc>
                <a:spcPct val="80000"/>
              </a:lnSpc>
              <a:buFontTx/>
              <a:buNone/>
            </a:pPr>
            <a:endParaRPr lang="en-US" altLang="zh-TW" sz="2600" dirty="0">
              <a:ea typeface="新細明體" panose="02020500000000000000" pitchFamily="18" charset="-120"/>
              <a:sym typeface="MT Extra" panose="05050102010205020202" pitchFamily="18" charset="2"/>
            </a:endParaRPr>
          </a:p>
          <a:p>
            <a:pPr lvl="1" eaLnBrk="1" hangingPunct="1">
              <a:lnSpc>
                <a:spcPct val="80000"/>
              </a:lnSpc>
              <a:buFontTx/>
              <a:buNone/>
            </a:pPr>
            <a:r>
              <a:rPr lang="en-US" altLang="zh-TW" sz="2600" dirty="0">
                <a:ea typeface="新細明體" panose="02020500000000000000" pitchFamily="18" charset="-120"/>
                <a:sym typeface="MT Extra" panose="05050102010205020202" pitchFamily="18" charset="2"/>
              </a:rPr>
              <a:t>    – More MA will dissolve until </a:t>
            </a:r>
            <a:r>
              <a:rPr lang="en-US" altLang="zh-TW" sz="2600" i="1" dirty="0">
                <a:ea typeface="新細明體" panose="02020500000000000000" pitchFamily="18" charset="-120"/>
                <a:sym typeface="MT Extra" panose="05050102010205020202" pitchFamily="18" charset="2"/>
              </a:rPr>
              <a:t>Q</a:t>
            </a:r>
            <a:r>
              <a:rPr lang="en-US" altLang="zh-TW" sz="2600" dirty="0">
                <a:ea typeface="新細明體" panose="02020500000000000000" pitchFamily="18" charset="-120"/>
                <a:sym typeface="MT Extra" panose="05050102010205020202" pitchFamily="18" charset="2"/>
              </a:rPr>
              <a:t> = </a:t>
            </a:r>
            <a:r>
              <a:rPr lang="en-US" altLang="zh-TW" sz="2600" i="1" dirty="0" err="1">
                <a:ea typeface="新細明體" panose="02020500000000000000" pitchFamily="18" charset="-120"/>
                <a:sym typeface="MT Extra" panose="05050102010205020202" pitchFamily="18" charset="2"/>
              </a:rPr>
              <a:t>K</a:t>
            </a:r>
            <a:r>
              <a:rPr lang="en-US" altLang="zh-TW" sz="2600" baseline="-25000" dirty="0" err="1">
                <a:ea typeface="新細明體" panose="02020500000000000000" pitchFamily="18" charset="-120"/>
                <a:sym typeface="MT Extra" panose="05050102010205020202" pitchFamily="18" charset="2"/>
              </a:rPr>
              <a:t>sp</a:t>
            </a:r>
            <a:endParaRPr lang="en-US" altLang="zh-TW" sz="2600" baseline="-25000" dirty="0">
              <a:ea typeface="新細明體" panose="02020500000000000000" pitchFamily="18" charset="-120"/>
              <a:sym typeface="MT Extra" panose="05050102010205020202" pitchFamily="18" charset="2"/>
            </a:endParaRPr>
          </a:p>
          <a:p>
            <a:pPr eaLnBrk="1" hangingPunct="1">
              <a:lnSpc>
                <a:spcPct val="80000"/>
              </a:lnSpc>
              <a:buFontTx/>
              <a:buNone/>
            </a:pPr>
            <a:r>
              <a:rPr lang="en-US" altLang="zh-TW" sz="3000" dirty="0">
                <a:ea typeface="新細明體" panose="02020500000000000000" pitchFamily="18" charset="-120"/>
                <a:sym typeface="MT Extra" panose="05050102010205020202" pitchFamily="18" charset="2"/>
              </a:rPr>
              <a:t> </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2207568" y="1700809"/>
            <a:ext cx="7772400" cy="1470025"/>
          </a:xfrm>
        </p:spPr>
        <p:txBody>
          <a:bodyPr>
            <a:noAutofit/>
          </a:bodyPr>
          <a:lstStyle/>
          <a:p>
            <a:br>
              <a:rPr lang="en-US" altLang="ko-KR" sz="4800" dirty="0"/>
            </a:br>
            <a:br>
              <a:rPr lang="en-US" altLang="ko-KR" sz="4800" dirty="0"/>
            </a:br>
            <a:r>
              <a:rPr lang="en-US" altLang="ko-KR" sz="4800" dirty="0">
                <a:latin typeface="Cooper Black" pitchFamily="18" charset="0"/>
              </a:rPr>
              <a:t>Solubility and Partition Phenomena</a:t>
            </a:r>
            <a:endParaRPr lang="ko-KR" altLang="en-US" sz="4800" dirty="0">
              <a:latin typeface="Cooper Black" pitchFamily="18" charset="0"/>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모서리가 둥근 직사각형 3"/>
          <p:cNvSpPr/>
          <p:nvPr/>
        </p:nvSpPr>
        <p:spPr>
          <a:xfrm>
            <a:off x="1991544" y="1772816"/>
            <a:ext cx="1944216" cy="648072"/>
          </a:xfrm>
          <a:prstGeom prst="roundRect">
            <a:avLst/>
          </a:prstGeom>
          <a:solidFill>
            <a:srgbClr val="0070C0">
              <a:alpha val="21000"/>
            </a:srgbClr>
          </a:solidFill>
          <a:ln>
            <a:noFill/>
          </a:ln>
          <a:effectLst>
            <a:outerShdw blurRad="50800" dist="50800" dir="5400000" algn="ctr" rotWithShape="0">
              <a:schemeClr val="bg2">
                <a:alpha val="11000"/>
              </a:schemeClr>
            </a:outerShdw>
          </a:effectLst>
          <a:scene3d>
            <a:camera prst="orthographicFront">
              <a:rot lat="0" lon="0" rev="0"/>
            </a:camera>
            <a:lightRig rig="threePt" dir="t"/>
          </a:scene3d>
          <a:sp3d extrusionH="76200">
            <a:bevelT w="12700" h="127000"/>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p:cNvSpPr>
            <a:spLocks noGrp="1"/>
          </p:cNvSpPr>
          <p:nvPr>
            <p:ph type="title"/>
          </p:nvPr>
        </p:nvSpPr>
        <p:spPr/>
        <p:txBody>
          <a:bodyPr/>
          <a:lstStyle/>
          <a:p>
            <a:r>
              <a:rPr lang="en-US" altLang="ko-KR" dirty="0"/>
              <a:t>Contents</a:t>
            </a:r>
            <a:endParaRPr lang="ko-KR" altLang="en-US" dirty="0"/>
          </a:p>
        </p:txBody>
      </p:sp>
      <p:sp>
        <p:nvSpPr>
          <p:cNvPr id="5" name="TextBox 4"/>
          <p:cNvSpPr txBox="1"/>
          <p:nvPr/>
        </p:nvSpPr>
        <p:spPr>
          <a:xfrm>
            <a:off x="2149654" y="1796378"/>
            <a:ext cx="2434179" cy="553998"/>
          </a:xfrm>
          <a:prstGeom prst="rect">
            <a:avLst/>
          </a:prstGeom>
          <a:noFill/>
        </p:spPr>
        <p:txBody>
          <a:bodyPr wrap="square" rtlCol="0">
            <a:spAutoFit/>
          </a:bodyPr>
          <a:lstStyle/>
          <a:p>
            <a:r>
              <a:rPr lang="en-US" altLang="ko-KR" sz="3000" b="1" dirty="0">
                <a:latin typeface="Calibri" pitchFamily="34" charset="0"/>
                <a:cs typeface="Calibri" pitchFamily="34" charset="0"/>
              </a:rPr>
              <a:t>Solubility</a:t>
            </a:r>
            <a:endParaRPr lang="ko-KR" altLang="en-US" sz="3000" b="1" dirty="0">
              <a:latin typeface="Calibri" pitchFamily="34" charset="0"/>
              <a:cs typeface="Calibri" pitchFamily="34" charset="0"/>
            </a:endParaRPr>
          </a:p>
        </p:txBody>
      </p:sp>
      <p:sp>
        <p:nvSpPr>
          <p:cNvPr id="20" name="모서리가 둥근 직사각형 19"/>
          <p:cNvSpPr/>
          <p:nvPr/>
        </p:nvSpPr>
        <p:spPr>
          <a:xfrm>
            <a:off x="1919536" y="2492896"/>
            <a:ext cx="8280920" cy="3600400"/>
          </a:xfrm>
          <a:prstGeom prst="roundRect">
            <a:avLst/>
          </a:prstGeom>
          <a:noFill/>
          <a:ln>
            <a:solidFill>
              <a:srgbClr val="0070C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p:cNvSpPr txBox="1"/>
          <p:nvPr/>
        </p:nvSpPr>
        <p:spPr>
          <a:xfrm>
            <a:off x="2207568" y="2596838"/>
            <a:ext cx="7776864" cy="4216539"/>
          </a:xfrm>
          <a:prstGeom prst="rect">
            <a:avLst/>
          </a:prstGeom>
          <a:noFill/>
        </p:spPr>
        <p:txBody>
          <a:bodyPr wrap="square" rtlCol="0">
            <a:spAutoFit/>
          </a:bodyPr>
          <a:lstStyle/>
          <a:p>
            <a:pPr>
              <a:lnSpc>
                <a:spcPct val="130000"/>
              </a:lnSpc>
              <a:buClr>
                <a:srgbClr val="0070C0"/>
              </a:buClr>
              <a:buFont typeface="Arial" pitchFamily="34" charset="0"/>
              <a:buChar char="•"/>
            </a:pPr>
            <a:r>
              <a:rPr lang="en-US" altLang="ko-KR" sz="3200" dirty="0">
                <a:latin typeface="Calibri" pitchFamily="34" charset="0"/>
                <a:cs typeface="Calibri" pitchFamily="34" charset="0"/>
              </a:rPr>
              <a:t> Definitions</a:t>
            </a:r>
          </a:p>
          <a:p>
            <a:pPr>
              <a:lnSpc>
                <a:spcPct val="130000"/>
              </a:lnSpc>
              <a:buClr>
                <a:srgbClr val="0070C0"/>
              </a:buClr>
              <a:buFont typeface="Arial" pitchFamily="34" charset="0"/>
              <a:buChar char="•"/>
            </a:pPr>
            <a:r>
              <a:rPr lang="en-US" altLang="ko-KR" sz="3200" dirty="0">
                <a:latin typeface="Calibri" pitchFamily="34" charset="0"/>
                <a:cs typeface="Calibri" pitchFamily="34" charset="0"/>
              </a:rPr>
              <a:t> Factors influencing solubility</a:t>
            </a:r>
          </a:p>
          <a:p>
            <a:pPr>
              <a:lnSpc>
                <a:spcPct val="130000"/>
              </a:lnSpc>
              <a:buClr>
                <a:srgbClr val="0070C0"/>
              </a:buClr>
              <a:buFont typeface="Arial" pitchFamily="34" charset="0"/>
              <a:buChar char="•"/>
            </a:pPr>
            <a:r>
              <a:rPr lang="en-US" altLang="ko-KR" sz="3200" dirty="0">
                <a:latin typeface="Calibri" pitchFamily="34" charset="0"/>
                <a:cs typeface="Calibri" pitchFamily="34" charset="0"/>
              </a:rPr>
              <a:t> The effect of pH on solubility</a:t>
            </a:r>
          </a:p>
          <a:p>
            <a:pPr>
              <a:lnSpc>
                <a:spcPct val="130000"/>
              </a:lnSpc>
              <a:buClr>
                <a:srgbClr val="0070C0"/>
              </a:buClr>
              <a:buFont typeface="Arial" pitchFamily="34" charset="0"/>
              <a:buChar char="•"/>
            </a:pPr>
            <a:r>
              <a:rPr lang="en-US" altLang="ko-KR" sz="3200" dirty="0">
                <a:latin typeface="Calibri" pitchFamily="34" charset="0"/>
                <a:cs typeface="Calibri" pitchFamily="34" charset="0"/>
              </a:rPr>
              <a:t> The effect of pressure</a:t>
            </a:r>
          </a:p>
          <a:p>
            <a:pPr>
              <a:lnSpc>
                <a:spcPct val="130000"/>
              </a:lnSpc>
              <a:buClr>
                <a:srgbClr val="0070C0"/>
              </a:buClr>
              <a:buFont typeface="Arial" pitchFamily="34" charset="0"/>
              <a:buChar char="•"/>
            </a:pPr>
            <a:r>
              <a:rPr lang="en-US" altLang="ko-KR" sz="3200" dirty="0">
                <a:latin typeface="Calibri" pitchFamily="34" charset="0"/>
                <a:cs typeface="Calibri" pitchFamily="34" charset="0"/>
              </a:rPr>
              <a:t> Influence of solvents on solubility</a:t>
            </a:r>
          </a:p>
          <a:p>
            <a:pPr>
              <a:buClr>
                <a:srgbClr val="0070C0"/>
              </a:buClr>
              <a:buFont typeface="Arial" pitchFamily="34" charset="0"/>
              <a:buChar char="•"/>
            </a:pPr>
            <a:endParaRPr lang="en-US" altLang="ko-KR" sz="2000" dirty="0">
              <a:latin typeface="Calibri" pitchFamily="34" charset="0"/>
              <a:cs typeface="Calibri" pitchFamily="34" charset="0"/>
            </a:endParaRPr>
          </a:p>
          <a:p>
            <a:pPr>
              <a:buClr>
                <a:srgbClr val="0070C0"/>
              </a:buClr>
              <a:buFont typeface="Arial" pitchFamily="34" charset="0"/>
              <a:buChar char="•"/>
            </a:pPr>
            <a:endParaRPr lang="en-US" altLang="ko-KR" sz="2000" dirty="0">
              <a:latin typeface="Calibri" pitchFamily="34" charset="0"/>
              <a:cs typeface="Calibri" pitchFamily="34" charset="0"/>
            </a:endParaRPr>
          </a:p>
          <a:p>
            <a:pPr>
              <a:buClr>
                <a:srgbClr val="0070C0"/>
              </a:buClr>
              <a:buFont typeface="Arial" pitchFamily="34" charset="0"/>
              <a:buChar char="•"/>
            </a:pPr>
            <a:endParaRPr lang="ko-KR" altLang="en-US" sz="2000" dirty="0">
              <a:latin typeface="Calibri" pitchFamily="34" charset="0"/>
              <a:cs typeface="Calibri" pitchFamily="34"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모서리가 둥근 직사각형 3"/>
          <p:cNvSpPr/>
          <p:nvPr/>
        </p:nvSpPr>
        <p:spPr>
          <a:xfrm>
            <a:off x="1991544" y="1772816"/>
            <a:ext cx="3816424" cy="648072"/>
          </a:xfrm>
          <a:prstGeom prst="roundRect">
            <a:avLst/>
          </a:prstGeom>
          <a:solidFill>
            <a:srgbClr val="0070C0">
              <a:alpha val="21000"/>
            </a:srgbClr>
          </a:solidFill>
          <a:ln>
            <a:noFill/>
          </a:ln>
          <a:effectLst>
            <a:outerShdw blurRad="50800" dist="50800" dir="5400000" algn="ctr" rotWithShape="0">
              <a:schemeClr val="bg2">
                <a:alpha val="11000"/>
              </a:schemeClr>
            </a:outerShdw>
          </a:effectLst>
          <a:scene3d>
            <a:camera prst="orthographicFront">
              <a:rot lat="0" lon="0" rev="0"/>
            </a:camera>
            <a:lightRig rig="threePt" dir="t"/>
          </a:scene3d>
          <a:sp3d extrusionH="76200">
            <a:bevelT w="12700" h="127000"/>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p:cNvSpPr>
            <a:spLocks noGrp="1"/>
          </p:cNvSpPr>
          <p:nvPr>
            <p:ph type="title"/>
          </p:nvPr>
        </p:nvSpPr>
        <p:spPr/>
        <p:txBody>
          <a:bodyPr/>
          <a:lstStyle/>
          <a:p>
            <a:r>
              <a:rPr lang="en-US" altLang="ko-KR" dirty="0"/>
              <a:t>Contents</a:t>
            </a:r>
            <a:endParaRPr lang="ko-KR" altLang="en-US" dirty="0"/>
          </a:p>
        </p:txBody>
      </p:sp>
      <p:sp>
        <p:nvSpPr>
          <p:cNvPr id="5" name="TextBox 4"/>
          <p:cNvSpPr txBox="1"/>
          <p:nvPr/>
        </p:nvSpPr>
        <p:spPr>
          <a:xfrm>
            <a:off x="2149654" y="1796378"/>
            <a:ext cx="3802331" cy="553998"/>
          </a:xfrm>
          <a:prstGeom prst="rect">
            <a:avLst/>
          </a:prstGeom>
          <a:noFill/>
        </p:spPr>
        <p:txBody>
          <a:bodyPr wrap="square" rtlCol="0">
            <a:spAutoFit/>
          </a:bodyPr>
          <a:lstStyle/>
          <a:p>
            <a:r>
              <a:rPr lang="en-US" altLang="ko-KR" sz="3000" b="1" dirty="0">
                <a:latin typeface="Calibri" pitchFamily="34" charset="0"/>
                <a:cs typeface="Calibri" pitchFamily="34" charset="0"/>
              </a:rPr>
              <a:t>Partition Phenomena</a:t>
            </a:r>
            <a:endParaRPr lang="ko-KR" altLang="en-US" sz="3000" b="1" dirty="0">
              <a:latin typeface="Calibri" pitchFamily="34" charset="0"/>
              <a:cs typeface="Calibri" pitchFamily="34" charset="0"/>
            </a:endParaRPr>
          </a:p>
        </p:txBody>
      </p:sp>
      <p:sp>
        <p:nvSpPr>
          <p:cNvPr id="20" name="모서리가 둥근 직사각형 19"/>
          <p:cNvSpPr/>
          <p:nvPr/>
        </p:nvSpPr>
        <p:spPr>
          <a:xfrm>
            <a:off x="1919536" y="2492896"/>
            <a:ext cx="8280920" cy="3600400"/>
          </a:xfrm>
          <a:prstGeom prst="roundRect">
            <a:avLst/>
          </a:prstGeom>
          <a:noFill/>
          <a:ln>
            <a:solidFill>
              <a:srgbClr val="0070C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p:cNvSpPr txBox="1"/>
          <p:nvPr/>
        </p:nvSpPr>
        <p:spPr>
          <a:xfrm>
            <a:off x="2207568" y="2596838"/>
            <a:ext cx="7776864" cy="4216539"/>
          </a:xfrm>
          <a:prstGeom prst="rect">
            <a:avLst/>
          </a:prstGeom>
          <a:noFill/>
        </p:spPr>
        <p:txBody>
          <a:bodyPr wrap="square" rtlCol="0">
            <a:spAutoFit/>
          </a:bodyPr>
          <a:lstStyle/>
          <a:p>
            <a:pPr>
              <a:lnSpc>
                <a:spcPct val="130000"/>
              </a:lnSpc>
              <a:buClr>
                <a:srgbClr val="0070C0"/>
              </a:buClr>
              <a:buFont typeface="Arial" pitchFamily="34" charset="0"/>
              <a:buChar char="•"/>
            </a:pPr>
            <a:r>
              <a:rPr lang="en-US" altLang="ko-KR" sz="3200" dirty="0">
                <a:latin typeface="Calibri" pitchFamily="34" charset="0"/>
                <a:cs typeface="Calibri" pitchFamily="34" charset="0"/>
              </a:rPr>
              <a:t> Partition concepts</a:t>
            </a:r>
          </a:p>
          <a:p>
            <a:pPr>
              <a:lnSpc>
                <a:spcPct val="130000"/>
              </a:lnSpc>
              <a:buClr>
                <a:srgbClr val="0070C0"/>
              </a:buClr>
              <a:buFont typeface="Arial" pitchFamily="34" charset="0"/>
              <a:buChar char="•"/>
            </a:pPr>
            <a:r>
              <a:rPr lang="en-US" altLang="ko-KR" sz="3200" dirty="0">
                <a:latin typeface="Calibri" pitchFamily="34" charset="0"/>
                <a:cs typeface="Calibri" pitchFamily="34" charset="0"/>
              </a:rPr>
              <a:t> For weak electrolytes </a:t>
            </a:r>
            <a:r>
              <a:rPr lang="en-US" altLang="ko-KR" sz="3200">
                <a:latin typeface="Calibri" pitchFamily="34" charset="0"/>
                <a:cs typeface="Calibri" pitchFamily="34" charset="0"/>
              </a:rPr>
              <a:t>as solutes </a:t>
            </a:r>
            <a:endParaRPr lang="en-US" altLang="ko-KR" sz="3200" dirty="0">
              <a:latin typeface="Calibri" pitchFamily="34" charset="0"/>
              <a:cs typeface="Calibri" pitchFamily="34" charset="0"/>
            </a:endParaRPr>
          </a:p>
          <a:p>
            <a:pPr>
              <a:lnSpc>
                <a:spcPct val="130000"/>
              </a:lnSpc>
              <a:buClr>
                <a:srgbClr val="0070C0"/>
              </a:buClr>
              <a:buFont typeface="Arial" pitchFamily="34" charset="0"/>
              <a:buChar char="•"/>
            </a:pPr>
            <a:r>
              <a:rPr lang="en-US" altLang="ko-KR" sz="3200" dirty="0">
                <a:latin typeface="Calibri" pitchFamily="34" charset="0"/>
                <a:cs typeface="Calibri" pitchFamily="34" charset="0"/>
              </a:rPr>
              <a:t> Drug absorption</a:t>
            </a:r>
          </a:p>
          <a:p>
            <a:pPr>
              <a:lnSpc>
                <a:spcPct val="130000"/>
              </a:lnSpc>
              <a:buClr>
                <a:srgbClr val="0070C0"/>
              </a:buClr>
              <a:buFont typeface="Arial" pitchFamily="34" charset="0"/>
              <a:buChar char="•"/>
            </a:pPr>
            <a:r>
              <a:rPr lang="en-US" altLang="ko-KR" sz="3200" dirty="0">
                <a:latin typeface="Calibri" pitchFamily="34" charset="0"/>
                <a:cs typeface="Calibri" pitchFamily="34" charset="0"/>
              </a:rPr>
              <a:t> pH partition hypothesis</a:t>
            </a:r>
          </a:p>
          <a:p>
            <a:pPr>
              <a:lnSpc>
                <a:spcPct val="130000"/>
              </a:lnSpc>
              <a:buClr>
                <a:srgbClr val="0070C0"/>
              </a:buClr>
              <a:buFont typeface="Arial" pitchFamily="34" charset="0"/>
              <a:buChar char="•"/>
            </a:pPr>
            <a:r>
              <a:rPr lang="en-US" altLang="ko-KR" sz="3200" dirty="0">
                <a:latin typeface="Calibri" pitchFamily="34" charset="0"/>
                <a:cs typeface="Calibri" pitchFamily="34" charset="0"/>
              </a:rPr>
              <a:t> Site of drug partitioning</a:t>
            </a:r>
          </a:p>
          <a:p>
            <a:pPr>
              <a:buClr>
                <a:srgbClr val="0070C0"/>
              </a:buClr>
              <a:buFont typeface="Arial" pitchFamily="34" charset="0"/>
              <a:buChar char="•"/>
            </a:pPr>
            <a:endParaRPr lang="en-US" altLang="ko-KR" sz="2000" dirty="0">
              <a:latin typeface="Calibri" pitchFamily="34" charset="0"/>
              <a:cs typeface="Calibri" pitchFamily="34" charset="0"/>
            </a:endParaRPr>
          </a:p>
          <a:p>
            <a:pPr>
              <a:buClr>
                <a:srgbClr val="0070C0"/>
              </a:buClr>
              <a:buFont typeface="Arial" pitchFamily="34" charset="0"/>
              <a:buChar char="•"/>
            </a:pPr>
            <a:endParaRPr lang="en-US" altLang="ko-KR" sz="2000" dirty="0">
              <a:latin typeface="Calibri" pitchFamily="34" charset="0"/>
              <a:cs typeface="Calibri" pitchFamily="34" charset="0"/>
            </a:endParaRPr>
          </a:p>
          <a:p>
            <a:pPr>
              <a:buClr>
                <a:srgbClr val="0070C0"/>
              </a:buClr>
              <a:buFont typeface="Arial" pitchFamily="34" charset="0"/>
              <a:buChar char="•"/>
            </a:pPr>
            <a:endParaRPr lang="ko-KR" altLang="en-US" sz="2000" dirty="0">
              <a:latin typeface="Calibri" pitchFamily="34" charset="0"/>
              <a:cs typeface="Calibri" pitchFamily="34"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Definitions</a:t>
            </a:r>
            <a:endParaRPr lang="ko-KR" altLang="en-US" dirty="0"/>
          </a:p>
        </p:txBody>
      </p:sp>
      <p:sp>
        <p:nvSpPr>
          <p:cNvPr id="3" name="내용 개체 틀 2"/>
          <p:cNvSpPr>
            <a:spLocks noGrp="1"/>
          </p:cNvSpPr>
          <p:nvPr>
            <p:ph sz="quarter" idx="1"/>
          </p:nvPr>
        </p:nvSpPr>
        <p:spPr/>
        <p:txBody>
          <a:bodyPr/>
          <a:lstStyle/>
          <a:p>
            <a:r>
              <a:rPr lang="en-US" altLang="ko-KR" b="1" dirty="0">
                <a:solidFill>
                  <a:srgbClr val="2B42A3"/>
                </a:solidFill>
              </a:rPr>
              <a:t>Solubility</a:t>
            </a:r>
            <a:r>
              <a:rPr lang="en-US" altLang="ko-KR" dirty="0"/>
              <a:t> is the </a:t>
            </a:r>
            <a:r>
              <a:rPr lang="en-US" altLang="ko-KR" b="1" dirty="0"/>
              <a:t>concentration of a solute </a:t>
            </a:r>
            <a:r>
              <a:rPr lang="en-US" altLang="ko-KR" dirty="0"/>
              <a:t>when the solvent has dissolved all the solute that it can at a given </a:t>
            </a:r>
            <a:r>
              <a:rPr lang="en-US" altLang="ko-KR" b="1" dirty="0"/>
              <a:t>temperature</a:t>
            </a:r>
            <a:endParaRPr lang="ko-KR" altLang="en-US" b="1" dirty="0"/>
          </a:p>
        </p:txBody>
      </p:sp>
      <p:pic>
        <p:nvPicPr>
          <p:cNvPr id="1026" name="Picture 2"/>
          <p:cNvPicPr>
            <a:picLocks noChangeAspect="1" noChangeArrowheads="1"/>
          </p:cNvPicPr>
          <p:nvPr/>
        </p:nvPicPr>
        <p:blipFill>
          <a:blip r:embed="rId2" cstate="print"/>
          <a:srcRect/>
          <a:stretch>
            <a:fillRect/>
          </a:stretch>
        </p:blipFill>
        <p:spPr bwMode="auto">
          <a:xfrm>
            <a:off x="2279577" y="2924944"/>
            <a:ext cx="7248525" cy="2592288"/>
          </a:xfrm>
          <a:prstGeom prst="rect">
            <a:avLst/>
          </a:prstGeom>
          <a:noFill/>
          <a:ln w="9525">
            <a:noFill/>
            <a:miter lim="800000"/>
            <a:headEnd/>
            <a:tailEnd/>
          </a:ln>
        </p:spPr>
      </p:pic>
      <p:sp>
        <p:nvSpPr>
          <p:cNvPr id="8" name="TextBox 7"/>
          <p:cNvSpPr txBox="1"/>
          <p:nvPr/>
        </p:nvSpPr>
        <p:spPr>
          <a:xfrm>
            <a:off x="1775520" y="6382490"/>
            <a:ext cx="5572164" cy="430887"/>
          </a:xfrm>
          <a:prstGeom prst="rect">
            <a:avLst/>
          </a:prstGeom>
          <a:noFill/>
        </p:spPr>
        <p:txBody>
          <a:bodyPr wrap="square" rtlCol="0">
            <a:spAutoFit/>
          </a:bodyPr>
          <a:lstStyle/>
          <a:p>
            <a:pPr>
              <a:buFont typeface="Arial" charset="0"/>
              <a:buChar char="•"/>
            </a:pPr>
            <a:r>
              <a:rPr lang="en-US" altLang="ko-KR" sz="1100" dirty="0">
                <a:latin typeface="Calibri" pitchFamily="34" charset="0"/>
              </a:rPr>
              <a:t> Martin’s Physical Pharmacy &amp; Pharmaceutical Sciences 6</a:t>
            </a:r>
            <a:r>
              <a:rPr lang="en-US" altLang="ko-KR" sz="1100" baseline="30000" dirty="0">
                <a:latin typeface="Calibri" pitchFamily="34" charset="0"/>
              </a:rPr>
              <a:t>th</a:t>
            </a:r>
            <a:r>
              <a:rPr lang="en-US" altLang="ko-KR" sz="1100" dirty="0">
                <a:latin typeface="Calibri" pitchFamily="34" charset="0"/>
              </a:rPr>
              <a:t> edition</a:t>
            </a:r>
          </a:p>
          <a:p>
            <a:r>
              <a:rPr lang="en-US" altLang="ko-KR" sz="1100" dirty="0">
                <a:latin typeface="Calibri" pitchFamily="34" charset="0"/>
              </a:rPr>
              <a:t>Patrick J. </a:t>
            </a:r>
            <a:r>
              <a:rPr lang="en-US" altLang="ko-KR" sz="1100" dirty="0" err="1">
                <a:latin typeface="Calibri" pitchFamily="34" charset="0"/>
              </a:rPr>
              <a:t>Sinko</a:t>
            </a:r>
            <a:endParaRPr lang="ko-KR" altLang="en-US" sz="1100" dirty="0">
              <a:latin typeface="Calibri" pitchFamily="34"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Factors influencing solubility </a:t>
            </a:r>
            <a:endParaRPr lang="ko-KR" altLang="en-US" dirty="0"/>
          </a:p>
        </p:txBody>
      </p:sp>
      <p:sp>
        <p:nvSpPr>
          <p:cNvPr id="3" name="내용 개체 틀 2"/>
          <p:cNvSpPr>
            <a:spLocks noGrp="1"/>
          </p:cNvSpPr>
          <p:nvPr>
            <p:ph sz="quarter" idx="1"/>
          </p:nvPr>
        </p:nvSpPr>
        <p:spPr>
          <a:xfrm>
            <a:off x="1972734" y="1836357"/>
            <a:ext cx="4483307" cy="4345958"/>
          </a:xfrm>
        </p:spPr>
        <p:txBody>
          <a:bodyPr>
            <a:normAutofit/>
          </a:bodyPr>
          <a:lstStyle/>
          <a:p>
            <a:r>
              <a:rPr lang="en-US" altLang="ko-KR" b="1" dirty="0"/>
              <a:t>Dissolution of a crystal</a:t>
            </a:r>
          </a:p>
          <a:p>
            <a:endParaRPr lang="en-US" altLang="ko-KR" dirty="0"/>
          </a:p>
          <a:p>
            <a:pPr lvl="1">
              <a:buNone/>
            </a:pPr>
            <a:r>
              <a:rPr lang="en-US" altLang="ko-KR" dirty="0"/>
              <a:t>1. A solute (drug) molecule is removed from its crystal</a:t>
            </a:r>
          </a:p>
          <a:p>
            <a:pPr lvl="1">
              <a:buNone/>
            </a:pPr>
            <a:r>
              <a:rPr lang="en-US" altLang="ko-KR" dirty="0"/>
              <a:t>2. A cavity for the molecule is created in the solvent</a:t>
            </a:r>
          </a:p>
          <a:p>
            <a:pPr lvl="1">
              <a:buNone/>
            </a:pPr>
            <a:r>
              <a:rPr lang="en-US" altLang="ko-KR" dirty="0"/>
              <a:t>3. The solute molecule is inserted into this cavity</a:t>
            </a:r>
          </a:p>
          <a:p>
            <a:pPr>
              <a:buNone/>
            </a:pPr>
            <a:endParaRPr lang="en-US" altLang="ko-KR" dirty="0"/>
          </a:p>
          <a:p>
            <a:pPr>
              <a:buNone/>
            </a:pPr>
            <a:endParaRPr lang="en-US" altLang="ko-KR" dirty="0"/>
          </a:p>
          <a:p>
            <a:pPr>
              <a:buNone/>
            </a:pPr>
            <a:endParaRPr lang="en-US" altLang="ko-KR" dirty="0"/>
          </a:p>
          <a:p>
            <a:pPr>
              <a:buNone/>
            </a:pPr>
            <a:endParaRPr lang="en-US" altLang="ko-KR" dirty="0"/>
          </a:p>
        </p:txBody>
      </p:sp>
      <p:pic>
        <p:nvPicPr>
          <p:cNvPr id="2050" name="Picture 2"/>
          <p:cNvPicPr>
            <a:picLocks noChangeAspect="1" noChangeArrowheads="1"/>
          </p:cNvPicPr>
          <p:nvPr/>
        </p:nvPicPr>
        <p:blipFill>
          <a:blip r:embed="rId2" cstate="print"/>
          <a:srcRect/>
          <a:stretch>
            <a:fillRect/>
          </a:stretch>
        </p:blipFill>
        <p:spPr bwMode="auto">
          <a:xfrm>
            <a:off x="6456041" y="1861835"/>
            <a:ext cx="3744416" cy="4320480"/>
          </a:xfrm>
          <a:prstGeom prst="rect">
            <a:avLst/>
          </a:prstGeom>
          <a:noFill/>
          <a:ln w="9525">
            <a:noFill/>
            <a:miter lim="800000"/>
            <a:headEnd/>
            <a:tailEnd/>
          </a:ln>
        </p:spPr>
      </p:pic>
      <p:sp>
        <p:nvSpPr>
          <p:cNvPr id="6" name="TextBox 5"/>
          <p:cNvSpPr txBox="1"/>
          <p:nvPr/>
        </p:nvSpPr>
        <p:spPr>
          <a:xfrm>
            <a:off x="1775520" y="6382490"/>
            <a:ext cx="5572164" cy="430887"/>
          </a:xfrm>
          <a:prstGeom prst="rect">
            <a:avLst/>
          </a:prstGeom>
          <a:noFill/>
        </p:spPr>
        <p:txBody>
          <a:bodyPr wrap="square" rtlCol="0">
            <a:spAutoFit/>
          </a:bodyPr>
          <a:lstStyle/>
          <a:p>
            <a:r>
              <a:rPr lang="en-US" altLang="ko-KR" sz="1100" b="1" dirty="0">
                <a:latin typeface="Calibri" pitchFamily="34" charset="0"/>
              </a:rPr>
              <a:t>*</a:t>
            </a:r>
            <a:r>
              <a:rPr lang="en-US" altLang="ko-KR" sz="1100" dirty="0">
                <a:latin typeface="Calibri" pitchFamily="34" charset="0"/>
              </a:rPr>
              <a:t> Physicochemical Principles of Pharmacy 4</a:t>
            </a:r>
            <a:r>
              <a:rPr lang="en-US" altLang="ko-KR" sz="1100" baseline="30000" dirty="0">
                <a:latin typeface="Calibri" pitchFamily="34" charset="0"/>
              </a:rPr>
              <a:t>th</a:t>
            </a:r>
            <a:r>
              <a:rPr lang="en-US" altLang="ko-KR" sz="1100" dirty="0">
                <a:latin typeface="Calibri" pitchFamily="34" charset="0"/>
              </a:rPr>
              <a:t> edition</a:t>
            </a:r>
          </a:p>
          <a:p>
            <a:r>
              <a:rPr lang="en-US" altLang="ko-KR" sz="1100" dirty="0">
                <a:latin typeface="Calibri" pitchFamily="34" charset="0"/>
              </a:rPr>
              <a:t>Alexander T Florence and David Attwood</a:t>
            </a:r>
            <a:endParaRPr lang="ko-KR" altLang="en-US" sz="1100" dirty="0">
              <a:latin typeface="Calibri" pitchFamily="34"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Factors influencing solubility </a:t>
            </a:r>
            <a:endParaRPr lang="ko-KR" altLang="en-US" dirty="0"/>
          </a:p>
        </p:txBody>
      </p:sp>
      <p:sp>
        <p:nvSpPr>
          <p:cNvPr id="3" name="내용 개체 틀 2"/>
          <p:cNvSpPr>
            <a:spLocks noGrp="1"/>
          </p:cNvSpPr>
          <p:nvPr>
            <p:ph sz="quarter" idx="1"/>
          </p:nvPr>
        </p:nvSpPr>
        <p:spPr>
          <a:xfrm>
            <a:off x="1012372" y="1836357"/>
            <a:ext cx="5587686" cy="4345958"/>
          </a:xfrm>
        </p:spPr>
        <p:txBody>
          <a:bodyPr>
            <a:normAutofit/>
          </a:bodyPr>
          <a:lstStyle/>
          <a:p>
            <a:r>
              <a:rPr lang="en-US" altLang="ko-KR" b="1" dirty="0"/>
              <a:t>Temperature &amp; Pressure</a:t>
            </a:r>
          </a:p>
          <a:p>
            <a:endParaRPr lang="en-US" altLang="ko-KR" b="1" dirty="0"/>
          </a:p>
          <a:p>
            <a:pPr lvl="1"/>
            <a:r>
              <a:rPr lang="en-US" altLang="ko-KR" dirty="0"/>
              <a:t>Solubility is an equilibrium value that is dependent on a given </a:t>
            </a:r>
            <a:r>
              <a:rPr lang="en-US" altLang="ko-KR" b="1" dirty="0"/>
              <a:t>temperature and pressure</a:t>
            </a:r>
          </a:p>
          <a:p>
            <a:pPr lvl="1"/>
            <a:endParaRPr lang="en-US" altLang="ko-KR" dirty="0"/>
          </a:p>
          <a:p>
            <a:pPr lvl="1"/>
            <a:r>
              <a:rPr lang="en-US" altLang="ko-KR" b="1" dirty="0">
                <a:solidFill>
                  <a:srgbClr val="FF0000"/>
                </a:solidFill>
              </a:rPr>
              <a:t>Solubility does not depend on </a:t>
            </a:r>
            <a:r>
              <a:rPr lang="en-US" altLang="ko-KR" sz="3200" b="1" dirty="0">
                <a:solidFill>
                  <a:srgbClr val="7030A0"/>
                </a:solidFill>
              </a:rPr>
              <a:t>how fast a substance dissolves in the solvent</a:t>
            </a:r>
          </a:p>
          <a:p>
            <a:pPr>
              <a:buNone/>
            </a:pPr>
            <a:endParaRPr lang="en-US" altLang="ko-KR" dirty="0"/>
          </a:p>
          <a:p>
            <a:pPr>
              <a:buNone/>
            </a:pPr>
            <a:endParaRPr lang="en-US" altLang="ko-KR" dirty="0"/>
          </a:p>
          <a:p>
            <a:pPr>
              <a:buNone/>
            </a:pPr>
            <a:endParaRPr lang="en-US" altLang="ko-KR" dirty="0"/>
          </a:p>
          <a:p>
            <a:pPr lvl="1"/>
            <a:endParaRPr lang="en-US" altLang="ko-KR" dirty="0"/>
          </a:p>
        </p:txBody>
      </p:sp>
      <p:pic>
        <p:nvPicPr>
          <p:cNvPr id="1026" name="Picture 2" descr="C:\Users\서정웅\Desktop\제목 없음.png"/>
          <p:cNvPicPr>
            <a:picLocks noChangeAspect="1" noChangeArrowheads="1"/>
          </p:cNvPicPr>
          <p:nvPr/>
        </p:nvPicPr>
        <p:blipFill>
          <a:blip r:embed="rId2" cstate="print"/>
          <a:srcRect/>
          <a:stretch>
            <a:fillRect/>
          </a:stretch>
        </p:blipFill>
        <p:spPr bwMode="auto">
          <a:xfrm>
            <a:off x="6888089" y="2420889"/>
            <a:ext cx="3359401" cy="3122431"/>
          </a:xfrm>
          <a:prstGeom prst="rect">
            <a:avLst/>
          </a:prstGeom>
          <a:noFill/>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Factors influencing solubility </a:t>
            </a:r>
            <a:endParaRPr lang="ko-KR" altLang="en-US" dirty="0"/>
          </a:p>
        </p:txBody>
      </p:sp>
      <p:sp>
        <p:nvSpPr>
          <p:cNvPr id="3" name="내용 개체 틀 2"/>
          <p:cNvSpPr>
            <a:spLocks noGrp="1"/>
          </p:cNvSpPr>
          <p:nvPr>
            <p:ph sz="quarter" idx="1"/>
          </p:nvPr>
        </p:nvSpPr>
        <p:spPr>
          <a:xfrm>
            <a:off x="1972734" y="1836357"/>
            <a:ext cx="4627323" cy="4345958"/>
          </a:xfrm>
        </p:spPr>
        <p:txBody>
          <a:bodyPr>
            <a:normAutofit/>
          </a:bodyPr>
          <a:lstStyle/>
          <a:p>
            <a:r>
              <a:rPr lang="en-US" altLang="ko-KR" b="1" dirty="0"/>
              <a:t>Temperature</a:t>
            </a:r>
          </a:p>
          <a:p>
            <a:pPr lvl="1"/>
            <a:endParaRPr lang="en-US" altLang="ko-KR" b="1" dirty="0"/>
          </a:p>
          <a:p>
            <a:pPr lvl="1"/>
            <a:r>
              <a:rPr lang="en-US" altLang="ko-KR" b="1" dirty="0"/>
              <a:t>Heat of solution (</a:t>
            </a:r>
            <a:r>
              <a:rPr lang="el-GR" altLang="ko-KR" b="1" dirty="0"/>
              <a:t>Δ</a:t>
            </a:r>
            <a:r>
              <a:rPr lang="en-US" altLang="ko-KR" b="1" dirty="0" err="1"/>
              <a:t>H</a:t>
            </a:r>
            <a:r>
              <a:rPr lang="en-US" altLang="ko-KR" b="1" baseline="-15000" dirty="0" err="1"/>
              <a:t>soln</a:t>
            </a:r>
            <a:r>
              <a:rPr lang="en-US" altLang="ko-KR" b="1" dirty="0"/>
              <a:t>)</a:t>
            </a:r>
          </a:p>
          <a:p>
            <a:pPr lvl="1"/>
            <a:endParaRPr lang="en-US" altLang="ko-KR" b="1" dirty="0"/>
          </a:p>
          <a:p>
            <a:pPr lvl="2"/>
            <a:r>
              <a:rPr lang="en-US" altLang="ko-KR" dirty="0"/>
              <a:t>The enthalpy change associated with the dissolution of a substance in a solvent</a:t>
            </a:r>
          </a:p>
          <a:p>
            <a:pPr lvl="1"/>
            <a:endParaRPr lang="en-US" altLang="ko-KR" b="1" dirty="0"/>
          </a:p>
        </p:txBody>
      </p:sp>
      <p:graphicFrame>
        <p:nvGraphicFramePr>
          <p:cNvPr id="5" name="표 4"/>
          <p:cNvGraphicFramePr>
            <a:graphicFrameLocks noGrp="1"/>
          </p:cNvGraphicFramePr>
          <p:nvPr/>
        </p:nvGraphicFramePr>
        <p:xfrm>
          <a:off x="6672064" y="2348880"/>
          <a:ext cx="3408040" cy="3168352"/>
        </p:xfrm>
        <a:graphic>
          <a:graphicData uri="http://schemas.openxmlformats.org/drawingml/2006/table">
            <a:tbl>
              <a:tblPr firstRow="1" bandRow="1">
                <a:tableStyleId>{93296810-A885-4BE3-A3E7-6D5BEEA58F35}</a:tableStyleId>
              </a:tblPr>
              <a:tblGrid>
                <a:gridCol w="1080120">
                  <a:extLst>
                    <a:ext uri="{9D8B030D-6E8A-4147-A177-3AD203B41FA5}">
                      <a16:colId xmlns:a16="http://schemas.microsoft.com/office/drawing/2014/main" val="20000"/>
                    </a:ext>
                  </a:extLst>
                </a:gridCol>
                <a:gridCol w="2327920">
                  <a:extLst>
                    <a:ext uri="{9D8B030D-6E8A-4147-A177-3AD203B41FA5}">
                      <a16:colId xmlns:a16="http://schemas.microsoft.com/office/drawing/2014/main" val="20001"/>
                    </a:ext>
                  </a:extLst>
                </a:gridCol>
              </a:tblGrid>
              <a:tr h="396044">
                <a:tc>
                  <a:txBody>
                    <a:bodyPr/>
                    <a:lstStyle/>
                    <a:p>
                      <a:pPr algn="ctr" latinLnBrk="1"/>
                      <a:r>
                        <a:rPr lang="en-US" altLang="ko-KR" sz="1800" b="0" dirty="0">
                          <a:latin typeface="Calibri" pitchFamily="34" charset="0"/>
                          <a:cs typeface="Calibri" pitchFamily="34" charset="0"/>
                        </a:rPr>
                        <a:t>Solute</a:t>
                      </a:r>
                      <a:endParaRPr lang="ko-KR" altLang="en-US" sz="1800" b="0" dirty="0">
                        <a:latin typeface="Calibri" pitchFamily="34" charset="0"/>
                        <a:cs typeface="Calibri" pitchFamily="34" charset="0"/>
                      </a:endParaRPr>
                    </a:p>
                  </a:txBody>
                  <a:tcPr/>
                </a:tc>
                <a:tc>
                  <a:txBody>
                    <a:bodyPr/>
                    <a:lstStyle/>
                    <a:p>
                      <a:pPr algn="ctr" latinLnBrk="1"/>
                      <a:r>
                        <a:rPr lang="el-GR" altLang="ko-KR" sz="1800" b="0" dirty="0">
                          <a:latin typeface="Calibri" pitchFamily="34" charset="0"/>
                          <a:cs typeface="Calibri" pitchFamily="34" charset="0"/>
                        </a:rPr>
                        <a:t>Δ</a:t>
                      </a:r>
                      <a:r>
                        <a:rPr lang="en-US" altLang="ko-KR" sz="1800" b="0" dirty="0" err="1">
                          <a:latin typeface="Calibri" pitchFamily="34" charset="0"/>
                          <a:cs typeface="Calibri" pitchFamily="34" charset="0"/>
                        </a:rPr>
                        <a:t>H</a:t>
                      </a:r>
                      <a:r>
                        <a:rPr lang="en-US" altLang="ko-KR" sz="1800" b="0" baseline="-15000" dirty="0" err="1">
                          <a:latin typeface="Calibri" pitchFamily="34" charset="0"/>
                          <a:cs typeface="Calibri" pitchFamily="34" charset="0"/>
                        </a:rPr>
                        <a:t>soln</a:t>
                      </a:r>
                      <a:r>
                        <a:rPr lang="en-US" altLang="ko-KR" sz="1800" b="0" baseline="-15000" dirty="0">
                          <a:latin typeface="Calibri" pitchFamily="34" charset="0"/>
                          <a:cs typeface="Calibri" pitchFamily="34" charset="0"/>
                        </a:rPr>
                        <a:t> </a:t>
                      </a:r>
                      <a:r>
                        <a:rPr lang="en-US" altLang="ko-KR" sz="1800" b="0" baseline="0" dirty="0">
                          <a:latin typeface="Calibri" pitchFamily="34" charset="0"/>
                          <a:cs typeface="Calibri" pitchFamily="34" charset="0"/>
                        </a:rPr>
                        <a:t>(25</a:t>
                      </a:r>
                      <a:r>
                        <a:rPr lang="en-US" altLang="ko-KR" sz="1800" b="0" baseline="0" dirty="0">
                          <a:latin typeface="Calibri" pitchFamily="34" charset="0"/>
                          <a:ea typeface="FangSong"/>
                          <a:cs typeface="Calibri" pitchFamily="34" charset="0"/>
                        </a:rPr>
                        <a:t>℃) kcal/mole</a:t>
                      </a:r>
                      <a:endParaRPr lang="ko-KR" altLang="en-US" sz="1800" b="0" baseline="0" dirty="0">
                        <a:latin typeface="Calibri" pitchFamily="34" charset="0"/>
                        <a:cs typeface="Calibri" pitchFamily="34" charset="0"/>
                      </a:endParaRPr>
                    </a:p>
                  </a:txBody>
                  <a:tcPr/>
                </a:tc>
                <a:extLst>
                  <a:ext uri="{0D108BD9-81ED-4DB2-BD59-A6C34878D82A}">
                    <a16:rowId xmlns:a16="http://schemas.microsoft.com/office/drawing/2014/main" val="10000"/>
                  </a:ext>
                </a:extLst>
              </a:tr>
              <a:tr h="396044">
                <a:tc>
                  <a:txBody>
                    <a:bodyPr/>
                    <a:lstStyle/>
                    <a:p>
                      <a:pPr algn="ctr" latinLnBrk="1"/>
                      <a:r>
                        <a:rPr lang="en-US" altLang="ko-KR" sz="1600" dirty="0" err="1">
                          <a:latin typeface="Calibri" pitchFamily="34" charset="0"/>
                          <a:cs typeface="Calibri" pitchFamily="34" charset="0"/>
                        </a:rPr>
                        <a:t>HCl</a:t>
                      </a:r>
                      <a:endParaRPr lang="ko-KR" altLang="en-US" sz="1600" dirty="0">
                        <a:latin typeface="Calibri" pitchFamily="34" charset="0"/>
                        <a:cs typeface="Calibri" pitchFamily="34" charset="0"/>
                      </a:endParaRPr>
                    </a:p>
                  </a:txBody>
                  <a:tcPr/>
                </a:tc>
                <a:tc>
                  <a:txBody>
                    <a:bodyPr/>
                    <a:lstStyle/>
                    <a:p>
                      <a:pPr algn="ctr" latinLnBrk="1"/>
                      <a:r>
                        <a:rPr lang="en-US" altLang="ko-KR" dirty="0">
                          <a:latin typeface="Calibri" pitchFamily="34" charset="0"/>
                          <a:cs typeface="Calibri" pitchFamily="34" charset="0"/>
                        </a:rPr>
                        <a:t>- 17.96</a:t>
                      </a:r>
                      <a:endParaRPr lang="ko-KR" altLang="en-US" dirty="0">
                        <a:latin typeface="Calibri" pitchFamily="34" charset="0"/>
                        <a:cs typeface="Calibri" pitchFamily="34" charset="0"/>
                      </a:endParaRPr>
                    </a:p>
                  </a:txBody>
                  <a:tcPr/>
                </a:tc>
                <a:extLst>
                  <a:ext uri="{0D108BD9-81ED-4DB2-BD59-A6C34878D82A}">
                    <a16:rowId xmlns:a16="http://schemas.microsoft.com/office/drawing/2014/main" val="10001"/>
                  </a:ext>
                </a:extLst>
              </a:tr>
              <a:tr h="396044">
                <a:tc>
                  <a:txBody>
                    <a:bodyPr/>
                    <a:lstStyle/>
                    <a:p>
                      <a:pPr algn="ctr" latinLnBrk="1"/>
                      <a:r>
                        <a:rPr lang="en-US" altLang="ko-KR" sz="1600" dirty="0" err="1">
                          <a:latin typeface="Calibri" pitchFamily="34" charset="0"/>
                          <a:cs typeface="Calibri" pitchFamily="34" charset="0"/>
                        </a:rPr>
                        <a:t>NaOH</a:t>
                      </a:r>
                      <a:endParaRPr lang="ko-KR" altLang="en-US" sz="1600" dirty="0">
                        <a:latin typeface="Calibri" pitchFamily="34" charset="0"/>
                        <a:cs typeface="Calibri" pitchFamily="34" charset="0"/>
                      </a:endParaRPr>
                    </a:p>
                  </a:txBody>
                  <a:tcPr/>
                </a:tc>
                <a:tc>
                  <a:txBody>
                    <a:bodyPr/>
                    <a:lstStyle/>
                    <a:p>
                      <a:pPr algn="ctr" latinLnBrk="1"/>
                      <a:r>
                        <a:rPr lang="en-US" altLang="ko-KR" dirty="0">
                          <a:latin typeface="Calibri" pitchFamily="34" charset="0"/>
                          <a:cs typeface="Calibri" pitchFamily="34" charset="0"/>
                        </a:rPr>
                        <a:t>- 10.6</a:t>
                      </a:r>
                      <a:endParaRPr lang="ko-KR" altLang="en-US" dirty="0">
                        <a:latin typeface="Calibri" pitchFamily="34" charset="0"/>
                        <a:cs typeface="Calibri" pitchFamily="34" charset="0"/>
                      </a:endParaRPr>
                    </a:p>
                  </a:txBody>
                  <a:tcPr/>
                </a:tc>
                <a:extLst>
                  <a:ext uri="{0D108BD9-81ED-4DB2-BD59-A6C34878D82A}">
                    <a16:rowId xmlns:a16="http://schemas.microsoft.com/office/drawing/2014/main" val="10002"/>
                  </a:ext>
                </a:extLst>
              </a:tr>
              <a:tr h="396044">
                <a:tc>
                  <a:txBody>
                    <a:bodyPr/>
                    <a:lstStyle/>
                    <a:p>
                      <a:pPr algn="ctr" latinLnBrk="1"/>
                      <a:r>
                        <a:rPr lang="en-US" altLang="ko-KR" sz="1600" dirty="0">
                          <a:latin typeface="Calibri" pitchFamily="34" charset="0"/>
                          <a:cs typeface="Calibri" pitchFamily="34" charset="0"/>
                        </a:rPr>
                        <a:t>CH</a:t>
                      </a:r>
                      <a:r>
                        <a:rPr lang="en-US" altLang="ko-KR" sz="1600" baseline="-25000" dirty="0">
                          <a:latin typeface="Calibri" pitchFamily="34" charset="0"/>
                          <a:cs typeface="Calibri" pitchFamily="34" charset="0"/>
                        </a:rPr>
                        <a:t>3</a:t>
                      </a:r>
                      <a:r>
                        <a:rPr lang="en-US" altLang="ko-KR" sz="1600" dirty="0">
                          <a:latin typeface="Calibri" pitchFamily="34" charset="0"/>
                          <a:cs typeface="Calibri" pitchFamily="34" charset="0"/>
                        </a:rPr>
                        <a:t>COOH</a:t>
                      </a:r>
                      <a:endParaRPr lang="ko-KR" altLang="en-US" sz="1600" dirty="0">
                        <a:latin typeface="Calibri" pitchFamily="34" charset="0"/>
                        <a:cs typeface="Calibri" pitchFamily="34" charset="0"/>
                      </a:endParaRPr>
                    </a:p>
                  </a:txBody>
                  <a:tcPr/>
                </a:tc>
                <a:tc>
                  <a:txBody>
                    <a:bodyPr/>
                    <a:lstStyle/>
                    <a:p>
                      <a:pPr algn="ctr" latinLnBrk="1"/>
                      <a:r>
                        <a:rPr lang="en-US" altLang="ko-KR" dirty="0">
                          <a:latin typeface="Calibri" pitchFamily="34" charset="0"/>
                          <a:cs typeface="Calibri" pitchFamily="34" charset="0"/>
                        </a:rPr>
                        <a:t>- 0.36</a:t>
                      </a:r>
                      <a:endParaRPr lang="ko-KR" altLang="en-US" dirty="0">
                        <a:latin typeface="Calibri" pitchFamily="34" charset="0"/>
                        <a:cs typeface="Calibri" pitchFamily="34" charset="0"/>
                      </a:endParaRPr>
                    </a:p>
                  </a:txBody>
                  <a:tcPr/>
                </a:tc>
                <a:extLst>
                  <a:ext uri="{0D108BD9-81ED-4DB2-BD59-A6C34878D82A}">
                    <a16:rowId xmlns:a16="http://schemas.microsoft.com/office/drawing/2014/main" val="10003"/>
                  </a:ext>
                </a:extLst>
              </a:tr>
              <a:tr h="396044">
                <a:tc>
                  <a:txBody>
                    <a:bodyPr/>
                    <a:lstStyle/>
                    <a:p>
                      <a:pPr algn="ctr" latinLnBrk="1"/>
                      <a:r>
                        <a:rPr lang="en-US" altLang="ko-KR" sz="1600" dirty="0" err="1">
                          <a:latin typeface="Calibri" pitchFamily="34" charset="0"/>
                          <a:cs typeface="Calibri" pitchFamily="34" charset="0"/>
                        </a:rPr>
                        <a:t>NaCl</a:t>
                      </a:r>
                      <a:endParaRPr lang="ko-KR" altLang="en-US" sz="1600" dirty="0">
                        <a:latin typeface="Calibri" pitchFamily="34" charset="0"/>
                        <a:cs typeface="Calibri" pitchFamily="34" charset="0"/>
                      </a:endParaRPr>
                    </a:p>
                  </a:txBody>
                  <a:tcPr/>
                </a:tc>
                <a:tc>
                  <a:txBody>
                    <a:bodyPr/>
                    <a:lstStyle/>
                    <a:p>
                      <a:pPr algn="ctr" latinLnBrk="1"/>
                      <a:r>
                        <a:rPr lang="en-US" altLang="ko-KR" dirty="0">
                          <a:latin typeface="Calibri" pitchFamily="34" charset="0"/>
                          <a:cs typeface="Calibri" pitchFamily="34" charset="0"/>
                        </a:rPr>
                        <a:t>+ 1.0</a:t>
                      </a:r>
                      <a:endParaRPr lang="ko-KR" altLang="en-US" dirty="0">
                        <a:latin typeface="Calibri" pitchFamily="34" charset="0"/>
                        <a:cs typeface="Calibri" pitchFamily="34" charset="0"/>
                      </a:endParaRPr>
                    </a:p>
                  </a:txBody>
                  <a:tcPr/>
                </a:tc>
                <a:extLst>
                  <a:ext uri="{0D108BD9-81ED-4DB2-BD59-A6C34878D82A}">
                    <a16:rowId xmlns:a16="http://schemas.microsoft.com/office/drawing/2014/main" val="10004"/>
                  </a:ext>
                </a:extLst>
              </a:tr>
              <a:tr h="396044">
                <a:tc>
                  <a:txBody>
                    <a:bodyPr/>
                    <a:lstStyle/>
                    <a:p>
                      <a:pPr algn="ctr" latinLnBrk="1"/>
                      <a:r>
                        <a:rPr lang="en-US" altLang="ko-KR" sz="1600" dirty="0">
                          <a:latin typeface="Calibri" pitchFamily="34" charset="0"/>
                          <a:cs typeface="Calibri" pitchFamily="34" charset="0"/>
                        </a:rPr>
                        <a:t>KMnO</a:t>
                      </a:r>
                      <a:r>
                        <a:rPr lang="en-US" altLang="ko-KR" sz="1600" baseline="-25000" dirty="0">
                          <a:latin typeface="Calibri" pitchFamily="34" charset="0"/>
                          <a:cs typeface="Calibri" pitchFamily="34" charset="0"/>
                        </a:rPr>
                        <a:t>4</a:t>
                      </a:r>
                      <a:endParaRPr lang="ko-KR" altLang="en-US" sz="1600" baseline="-25000" dirty="0">
                        <a:latin typeface="Calibri" pitchFamily="34" charset="0"/>
                        <a:cs typeface="Calibri" pitchFamily="34" charset="0"/>
                      </a:endParaRPr>
                    </a:p>
                  </a:txBody>
                  <a:tcPr/>
                </a:tc>
                <a:tc>
                  <a:txBody>
                    <a:bodyPr/>
                    <a:lstStyle/>
                    <a:p>
                      <a:pPr algn="ctr" latinLnBrk="1"/>
                      <a:r>
                        <a:rPr lang="en-US" altLang="ko-KR" dirty="0">
                          <a:latin typeface="Calibri" pitchFamily="34" charset="0"/>
                          <a:cs typeface="Calibri" pitchFamily="34" charset="0"/>
                        </a:rPr>
                        <a:t>+ 10.4</a:t>
                      </a:r>
                      <a:endParaRPr lang="ko-KR" altLang="en-US" dirty="0">
                        <a:latin typeface="Calibri" pitchFamily="34" charset="0"/>
                        <a:cs typeface="Calibri" pitchFamily="34" charset="0"/>
                      </a:endParaRPr>
                    </a:p>
                  </a:txBody>
                  <a:tcPr/>
                </a:tc>
                <a:extLst>
                  <a:ext uri="{0D108BD9-81ED-4DB2-BD59-A6C34878D82A}">
                    <a16:rowId xmlns:a16="http://schemas.microsoft.com/office/drawing/2014/main" val="10005"/>
                  </a:ext>
                </a:extLst>
              </a:tr>
              <a:tr h="396044">
                <a:tc>
                  <a:txBody>
                    <a:bodyPr/>
                    <a:lstStyle/>
                    <a:p>
                      <a:pPr algn="ctr" latinLnBrk="1"/>
                      <a:r>
                        <a:rPr lang="en-US" altLang="ko-KR" sz="1600" dirty="0" err="1">
                          <a:latin typeface="Calibri" pitchFamily="34" charset="0"/>
                          <a:cs typeface="Calibri" pitchFamily="34" charset="0"/>
                        </a:rPr>
                        <a:t>Mannitol</a:t>
                      </a:r>
                      <a:endParaRPr lang="ko-KR" altLang="en-US" sz="1600" dirty="0">
                        <a:latin typeface="Calibri" pitchFamily="34" charset="0"/>
                        <a:cs typeface="Calibri" pitchFamily="34" charset="0"/>
                      </a:endParaRPr>
                    </a:p>
                  </a:txBody>
                  <a:tcPr/>
                </a:tc>
                <a:tc>
                  <a:txBody>
                    <a:bodyPr/>
                    <a:lstStyle/>
                    <a:p>
                      <a:pPr algn="ctr" latinLnBrk="1"/>
                      <a:r>
                        <a:rPr lang="en-US" altLang="ko-KR" dirty="0">
                          <a:latin typeface="Calibri" pitchFamily="34" charset="0"/>
                          <a:cs typeface="Calibri" pitchFamily="34" charset="0"/>
                        </a:rPr>
                        <a:t>+ 5.26</a:t>
                      </a:r>
                      <a:endParaRPr lang="ko-KR" altLang="en-US" dirty="0">
                        <a:latin typeface="Calibri" pitchFamily="34" charset="0"/>
                        <a:cs typeface="Calibri" pitchFamily="34" charset="0"/>
                      </a:endParaRPr>
                    </a:p>
                  </a:txBody>
                  <a:tcPr/>
                </a:tc>
                <a:extLst>
                  <a:ext uri="{0D108BD9-81ED-4DB2-BD59-A6C34878D82A}">
                    <a16:rowId xmlns:a16="http://schemas.microsoft.com/office/drawing/2014/main" val="10006"/>
                  </a:ext>
                </a:extLst>
              </a:tr>
              <a:tr h="396044">
                <a:tc>
                  <a:txBody>
                    <a:bodyPr/>
                    <a:lstStyle/>
                    <a:p>
                      <a:pPr algn="ctr" latinLnBrk="1"/>
                      <a:r>
                        <a:rPr lang="en-US" altLang="ko-KR" dirty="0">
                          <a:latin typeface="Calibri" pitchFamily="34" charset="0"/>
                          <a:cs typeface="Calibri" pitchFamily="34" charset="0"/>
                        </a:rPr>
                        <a:t>KI</a:t>
                      </a:r>
                      <a:endParaRPr lang="ko-KR" altLang="en-US" dirty="0">
                        <a:latin typeface="Calibri" pitchFamily="34" charset="0"/>
                        <a:cs typeface="Calibri" pitchFamily="34" charset="0"/>
                      </a:endParaRPr>
                    </a:p>
                  </a:txBody>
                  <a:tcPr/>
                </a:tc>
                <a:tc>
                  <a:txBody>
                    <a:bodyPr/>
                    <a:lstStyle/>
                    <a:p>
                      <a:pPr algn="ctr" latinLnBrk="1"/>
                      <a:r>
                        <a:rPr lang="en-US" altLang="ko-KR" dirty="0">
                          <a:latin typeface="Calibri" pitchFamily="34" charset="0"/>
                          <a:cs typeface="Calibri" pitchFamily="34" charset="0"/>
                        </a:rPr>
                        <a:t>+ 4.3</a:t>
                      </a:r>
                      <a:endParaRPr lang="ko-KR" altLang="en-US" dirty="0">
                        <a:latin typeface="Calibri" pitchFamily="34" charset="0"/>
                        <a:cs typeface="Calibri" pitchFamily="34" charset="0"/>
                      </a:endParaRPr>
                    </a:p>
                  </a:txBody>
                  <a:tcPr/>
                </a:tc>
                <a:extLst>
                  <a:ext uri="{0D108BD9-81ED-4DB2-BD59-A6C34878D82A}">
                    <a16:rowId xmlns:a16="http://schemas.microsoft.com/office/drawing/2014/main" val="10007"/>
                  </a:ext>
                </a:extLst>
              </a:tr>
            </a:tbl>
          </a:graphicData>
        </a:graphic>
      </p:graphicFrame>
      <p:sp>
        <p:nvSpPr>
          <p:cNvPr id="6" name="TextBox 5"/>
          <p:cNvSpPr txBox="1"/>
          <p:nvPr/>
        </p:nvSpPr>
        <p:spPr>
          <a:xfrm>
            <a:off x="6888088" y="1916832"/>
            <a:ext cx="2952328" cy="369332"/>
          </a:xfrm>
          <a:prstGeom prst="rect">
            <a:avLst/>
          </a:prstGeom>
          <a:noFill/>
        </p:spPr>
        <p:txBody>
          <a:bodyPr wrap="square" rtlCol="0">
            <a:spAutoFit/>
          </a:bodyPr>
          <a:lstStyle/>
          <a:p>
            <a:r>
              <a:rPr lang="en-US" altLang="ko-KR" dirty="0">
                <a:latin typeface="Calibri" pitchFamily="34" charset="0"/>
                <a:cs typeface="Calibri" pitchFamily="34" charset="0"/>
              </a:rPr>
              <a:t>Table. Heat of solution</a:t>
            </a:r>
            <a:endParaRPr lang="ko-KR" altLang="en-US" dirty="0">
              <a:latin typeface="Calibri" pitchFamily="34" charset="0"/>
              <a:cs typeface="Calibri" pitchFamily="34" charset="0"/>
            </a:endParaRPr>
          </a:p>
        </p:txBody>
      </p:sp>
      <p:sp>
        <p:nvSpPr>
          <p:cNvPr id="7" name="TextBox 6"/>
          <p:cNvSpPr txBox="1"/>
          <p:nvPr/>
        </p:nvSpPr>
        <p:spPr>
          <a:xfrm>
            <a:off x="6744072" y="1844824"/>
            <a:ext cx="144016" cy="369332"/>
          </a:xfrm>
          <a:prstGeom prst="rect">
            <a:avLst/>
          </a:prstGeom>
          <a:noFill/>
        </p:spPr>
        <p:txBody>
          <a:bodyPr wrap="square" rtlCol="0">
            <a:spAutoFit/>
          </a:bodyPr>
          <a:lstStyle/>
          <a:p>
            <a:r>
              <a:rPr lang="en-US" altLang="ko-KR" dirty="0"/>
              <a:t>*</a:t>
            </a:r>
            <a:endParaRPr lang="ko-KR" altLang="en-US"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Factors influencing solubility </a:t>
            </a:r>
            <a:endParaRPr lang="ko-KR" altLang="en-US" dirty="0"/>
          </a:p>
        </p:txBody>
      </p:sp>
      <p:sp>
        <p:nvSpPr>
          <p:cNvPr id="3" name="내용 개체 틀 2"/>
          <p:cNvSpPr>
            <a:spLocks noGrp="1"/>
          </p:cNvSpPr>
          <p:nvPr>
            <p:ph sz="quarter" idx="1"/>
          </p:nvPr>
        </p:nvSpPr>
        <p:spPr>
          <a:xfrm>
            <a:off x="587829" y="1485900"/>
            <a:ext cx="5731327" cy="5127171"/>
          </a:xfrm>
        </p:spPr>
        <p:txBody>
          <a:bodyPr>
            <a:normAutofit/>
          </a:bodyPr>
          <a:lstStyle/>
          <a:p>
            <a:r>
              <a:rPr lang="en-US" altLang="ko-KR" b="1" dirty="0"/>
              <a:t>Chemical structure</a:t>
            </a:r>
          </a:p>
          <a:p>
            <a:pPr lvl="1"/>
            <a:endParaRPr lang="en-US" altLang="ko-KR" b="1" dirty="0"/>
          </a:p>
          <a:p>
            <a:pPr lvl="1"/>
            <a:r>
              <a:rPr lang="en-US" altLang="ko-KR" b="1" dirty="0"/>
              <a:t>Dipole moment</a:t>
            </a:r>
          </a:p>
          <a:p>
            <a:pPr lvl="2"/>
            <a:endParaRPr lang="en-US" altLang="ko-KR" dirty="0"/>
          </a:p>
          <a:p>
            <a:pPr lvl="2"/>
            <a:r>
              <a:rPr lang="en-US" altLang="ko-KR" sz="3200" dirty="0"/>
              <a:t>A measure of polarity</a:t>
            </a:r>
          </a:p>
          <a:p>
            <a:pPr lvl="2">
              <a:buNone/>
            </a:pPr>
            <a:r>
              <a:rPr lang="en-US" altLang="ko-KR" sz="3200" dirty="0"/>
              <a:t>   Molecules that have a high dipole moment are more soluble in polar solvents such as water</a:t>
            </a:r>
          </a:p>
          <a:p>
            <a:pPr>
              <a:buNone/>
            </a:pPr>
            <a:endParaRPr lang="en-US" altLang="ko-KR" b="1" dirty="0"/>
          </a:p>
          <a:p>
            <a:endParaRPr lang="en-US" altLang="ko-KR" b="1" dirty="0"/>
          </a:p>
          <a:p>
            <a:endParaRPr lang="en-US" altLang="ko-KR" b="1" dirty="0"/>
          </a:p>
          <a:p>
            <a:endParaRPr lang="en-US" altLang="ko-KR" b="1" dirty="0"/>
          </a:p>
          <a:p>
            <a:pPr>
              <a:buNone/>
            </a:pPr>
            <a:endParaRPr lang="en-US" altLang="ko-KR" b="1" dirty="0"/>
          </a:p>
          <a:p>
            <a:endParaRPr lang="en-US" altLang="ko-KR" b="1" dirty="0"/>
          </a:p>
          <a:p>
            <a:endParaRPr lang="en-US" altLang="ko-KR" b="1" dirty="0"/>
          </a:p>
          <a:p>
            <a:pPr lvl="1"/>
            <a:endParaRPr lang="en-US" altLang="ko-KR" b="1" dirty="0"/>
          </a:p>
          <a:p>
            <a:pPr lvl="1"/>
            <a:endParaRPr lang="en-US" altLang="ko-KR" b="1" dirty="0"/>
          </a:p>
          <a:p>
            <a:pPr>
              <a:buNone/>
            </a:pPr>
            <a:endParaRPr lang="en-US" altLang="ko-KR" dirty="0"/>
          </a:p>
          <a:p>
            <a:pPr>
              <a:buNone/>
            </a:pPr>
            <a:endParaRPr lang="en-US" altLang="ko-KR" dirty="0"/>
          </a:p>
          <a:p>
            <a:pPr>
              <a:buNone/>
            </a:pPr>
            <a:endParaRPr lang="en-US" altLang="ko-KR" dirty="0"/>
          </a:p>
          <a:p>
            <a:pPr lvl="1"/>
            <a:endParaRPr lang="en-US" altLang="ko-KR" dirty="0"/>
          </a:p>
        </p:txBody>
      </p:sp>
      <p:pic>
        <p:nvPicPr>
          <p:cNvPr id="1026" name="Picture 2" descr="C:\Users\서정웅\Desktop\제목 없음.png"/>
          <p:cNvPicPr>
            <a:picLocks noChangeAspect="1" noChangeArrowheads="1"/>
          </p:cNvPicPr>
          <p:nvPr/>
        </p:nvPicPr>
        <p:blipFill>
          <a:blip r:embed="rId2" cstate="print"/>
          <a:srcRect/>
          <a:stretch>
            <a:fillRect/>
          </a:stretch>
        </p:blipFill>
        <p:spPr bwMode="auto">
          <a:xfrm>
            <a:off x="7727504" y="365125"/>
            <a:ext cx="4464496" cy="3096344"/>
          </a:xfrm>
          <a:prstGeom prst="rect">
            <a:avLst/>
          </a:prstGeom>
          <a:noFill/>
        </p:spPr>
      </p:pic>
      <p:pic>
        <p:nvPicPr>
          <p:cNvPr id="5" name="Picture 4">
            <a:extLst>
              <a:ext uri="{FF2B5EF4-FFF2-40B4-BE49-F238E27FC236}">
                <a16:creationId xmlns:a16="http://schemas.microsoft.com/office/drawing/2014/main" id="{DF42CABE-E320-49E5-B4C4-C0F4E05AF4CC}"/>
              </a:ext>
            </a:extLst>
          </p:cNvPr>
          <p:cNvPicPr>
            <a:picLocks noChangeAspect="1"/>
          </p:cNvPicPr>
          <p:nvPr/>
        </p:nvPicPr>
        <p:blipFill>
          <a:blip r:embed="rId3"/>
          <a:stretch>
            <a:fillRect/>
          </a:stretch>
        </p:blipFill>
        <p:spPr>
          <a:xfrm>
            <a:off x="6726625" y="3832793"/>
            <a:ext cx="5265660" cy="2446338"/>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Factors influencing solubility </a:t>
            </a:r>
            <a:endParaRPr lang="ko-KR" altLang="en-US" dirty="0"/>
          </a:p>
        </p:txBody>
      </p:sp>
      <p:sp>
        <p:nvSpPr>
          <p:cNvPr id="3" name="내용 개체 틀 2"/>
          <p:cNvSpPr>
            <a:spLocks noGrp="1"/>
          </p:cNvSpPr>
          <p:nvPr>
            <p:ph sz="quarter" idx="1"/>
          </p:nvPr>
        </p:nvSpPr>
        <p:spPr>
          <a:xfrm>
            <a:off x="685800" y="1690688"/>
            <a:ext cx="5194177" cy="4491627"/>
          </a:xfrm>
        </p:spPr>
        <p:txBody>
          <a:bodyPr>
            <a:normAutofit/>
          </a:bodyPr>
          <a:lstStyle/>
          <a:p>
            <a:r>
              <a:rPr lang="en-US" altLang="ko-KR" b="1" dirty="0"/>
              <a:t>Chemical structure</a:t>
            </a:r>
          </a:p>
          <a:p>
            <a:pPr lvl="1"/>
            <a:endParaRPr lang="en-US" altLang="ko-KR" b="1" dirty="0"/>
          </a:p>
          <a:p>
            <a:pPr lvl="1"/>
            <a:r>
              <a:rPr lang="en-US" altLang="ko-KR" b="1" dirty="0"/>
              <a:t>Dielectric properties</a:t>
            </a:r>
          </a:p>
          <a:p>
            <a:pPr lvl="1"/>
            <a:endParaRPr lang="en-US" altLang="ko-KR" b="1" dirty="0"/>
          </a:p>
          <a:p>
            <a:pPr lvl="2"/>
            <a:r>
              <a:rPr lang="en-US" altLang="ko-KR" sz="3200" dirty="0"/>
              <a:t>Related to the ability to store charge</a:t>
            </a:r>
          </a:p>
          <a:p>
            <a:pPr marL="914400" lvl="2" indent="0">
              <a:buNone/>
            </a:pPr>
            <a:endParaRPr lang="en-US" altLang="ko-KR" sz="3200" dirty="0"/>
          </a:p>
          <a:p>
            <a:pPr lvl="2"/>
            <a:r>
              <a:rPr lang="en-US" altLang="ko-KR" sz="3200" dirty="0"/>
              <a:t>How a substance interacts with solvents</a:t>
            </a:r>
          </a:p>
          <a:p>
            <a:endParaRPr lang="en-US" altLang="ko-KR" b="1" dirty="0"/>
          </a:p>
          <a:p>
            <a:endParaRPr lang="en-US" altLang="ko-KR" b="1" dirty="0"/>
          </a:p>
          <a:p>
            <a:endParaRPr lang="en-US" altLang="ko-KR" b="1" dirty="0"/>
          </a:p>
          <a:p>
            <a:endParaRPr lang="en-US" altLang="ko-KR" b="1" dirty="0"/>
          </a:p>
          <a:p>
            <a:pPr>
              <a:buNone/>
            </a:pPr>
            <a:endParaRPr lang="en-US" altLang="ko-KR" b="1" dirty="0"/>
          </a:p>
          <a:p>
            <a:endParaRPr lang="en-US" altLang="ko-KR" b="1" dirty="0"/>
          </a:p>
          <a:p>
            <a:endParaRPr lang="en-US" altLang="ko-KR" b="1" dirty="0"/>
          </a:p>
          <a:p>
            <a:pPr lvl="1"/>
            <a:endParaRPr lang="en-US" altLang="ko-KR" b="1" dirty="0"/>
          </a:p>
          <a:p>
            <a:pPr lvl="1"/>
            <a:endParaRPr lang="en-US" altLang="ko-KR" b="1" dirty="0"/>
          </a:p>
          <a:p>
            <a:pPr>
              <a:buNone/>
            </a:pPr>
            <a:endParaRPr lang="en-US" altLang="ko-KR" dirty="0"/>
          </a:p>
          <a:p>
            <a:pPr>
              <a:buNone/>
            </a:pPr>
            <a:endParaRPr lang="en-US" altLang="ko-KR" dirty="0"/>
          </a:p>
          <a:p>
            <a:pPr>
              <a:buNone/>
            </a:pPr>
            <a:endParaRPr lang="en-US" altLang="ko-KR" dirty="0"/>
          </a:p>
          <a:p>
            <a:pPr lvl="1"/>
            <a:endParaRPr lang="en-US" altLang="ko-KR" dirty="0"/>
          </a:p>
        </p:txBody>
      </p:sp>
      <p:graphicFrame>
        <p:nvGraphicFramePr>
          <p:cNvPr id="5" name="표 4"/>
          <p:cNvGraphicFramePr>
            <a:graphicFrameLocks noGrp="1"/>
          </p:cNvGraphicFramePr>
          <p:nvPr/>
        </p:nvGraphicFramePr>
        <p:xfrm>
          <a:off x="6384032" y="2420893"/>
          <a:ext cx="3816424" cy="3816419"/>
        </p:xfrm>
        <a:graphic>
          <a:graphicData uri="http://schemas.openxmlformats.org/drawingml/2006/table">
            <a:tbl>
              <a:tblPr firstRow="1" bandRow="1">
                <a:tableStyleId>{93296810-A885-4BE3-A3E7-6D5BEEA58F35}</a:tableStyleId>
              </a:tblPr>
              <a:tblGrid>
                <a:gridCol w="2059431">
                  <a:extLst>
                    <a:ext uri="{9D8B030D-6E8A-4147-A177-3AD203B41FA5}">
                      <a16:colId xmlns:a16="http://schemas.microsoft.com/office/drawing/2014/main" val="20000"/>
                    </a:ext>
                  </a:extLst>
                </a:gridCol>
                <a:gridCol w="1756993">
                  <a:extLst>
                    <a:ext uri="{9D8B030D-6E8A-4147-A177-3AD203B41FA5}">
                      <a16:colId xmlns:a16="http://schemas.microsoft.com/office/drawing/2014/main" val="20001"/>
                    </a:ext>
                  </a:extLst>
                </a:gridCol>
              </a:tblGrid>
              <a:tr h="714779">
                <a:tc>
                  <a:txBody>
                    <a:bodyPr/>
                    <a:lstStyle/>
                    <a:p>
                      <a:pPr algn="ctr" latinLnBrk="1"/>
                      <a:r>
                        <a:rPr lang="en-US" altLang="ko-KR" dirty="0">
                          <a:latin typeface="Calibri" pitchFamily="34" charset="0"/>
                          <a:cs typeface="Calibri" pitchFamily="34" charset="0"/>
                        </a:rPr>
                        <a:t>Solvent</a:t>
                      </a:r>
                      <a:endParaRPr lang="ko-KR" altLang="en-US" dirty="0">
                        <a:latin typeface="Calibri" pitchFamily="34" charset="0"/>
                        <a:cs typeface="Calibri" pitchFamily="34" charset="0"/>
                      </a:endParaRPr>
                    </a:p>
                  </a:txBody>
                  <a:tcPr anchor="ctr"/>
                </a:tc>
                <a:tc>
                  <a:txBody>
                    <a:bodyPr/>
                    <a:lstStyle/>
                    <a:p>
                      <a:pPr algn="ctr" latinLnBrk="1"/>
                      <a:r>
                        <a:rPr lang="en-US" altLang="ko-KR" dirty="0" err="1">
                          <a:latin typeface="Calibri" pitchFamily="34" charset="0"/>
                          <a:cs typeface="Calibri" pitchFamily="34" charset="0"/>
                        </a:rPr>
                        <a:t>Dieletric</a:t>
                      </a:r>
                      <a:r>
                        <a:rPr lang="en-US" altLang="ko-KR" baseline="0" dirty="0">
                          <a:latin typeface="Calibri" pitchFamily="34" charset="0"/>
                          <a:cs typeface="Calibri" pitchFamily="34" charset="0"/>
                        </a:rPr>
                        <a:t> constant</a:t>
                      </a:r>
                      <a:endParaRPr lang="ko-KR" altLang="en-US" dirty="0">
                        <a:latin typeface="Calibri" pitchFamily="34" charset="0"/>
                        <a:cs typeface="Calibri" pitchFamily="34" charset="0"/>
                      </a:endParaRPr>
                    </a:p>
                  </a:txBody>
                  <a:tcPr anchor="ctr"/>
                </a:tc>
                <a:extLst>
                  <a:ext uri="{0D108BD9-81ED-4DB2-BD59-A6C34878D82A}">
                    <a16:rowId xmlns:a16="http://schemas.microsoft.com/office/drawing/2014/main" val="10000"/>
                  </a:ext>
                </a:extLst>
              </a:tr>
              <a:tr h="387705">
                <a:tc>
                  <a:txBody>
                    <a:bodyPr/>
                    <a:lstStyle/>
                    <a:p>
                      <a:pPr algn="ctr" latinLnBrk="1"/>
                      <a:r>
                        <a:rPr lang="en-US" altLang="ko-KR" dirty="0">
                          <a:latin typeface="Calibri" pitchFamily="34" charset="0"/>
                          <a:cs typeface="Calibri" pitchFamily="34" charset="0"/>
                        </a:rPr>
                        <a:t>Water</a:t>
                      </a:r>
                      <a:endParaRPr lang="ko-KR" altLang="en-US" dirty="0">
                        <a:latin typeface="Calibri" pitchFamily="34" charset="0"/>
                        <a:cs typeface="Calibri" pitchFamily="34" charset="0"/>
                      </a:endParaRPr>
                    </a:p>
                  </a:txBody>
                  <a:tcPr/>
                </a:tc>
                <a:tc>
                  <a:txBody>
                    <a:bodyPr/>
                    <a:lstStyle/>
                    <a:p>
                      <a:pPr algn="ctr" latinLnBrk="1"/>
                      <a:r>
                        <a:rPr lang="en-US" altLang="ko-KR" dirty="0">
                          <a:latin typeface="Calibri" pitchFamily="34" charset="0"/>
                          <a:cs typeface="Calibri" pitchFamily="34" charset="0"/>
                        </a:rPr>
                        <a:t>78.5</a:t>
                      </a:r>
                      <a:endParaRPr lang="ko-KR" altLang="en-US" dirty="0">
                        <a:latin typeface="Calibri" pitchFamily="34" charset="0"/>
                        <a:cs typeface="Calibri" pitchFamily="34" charset="0"/>
                      </a:endParaRPr>
                    </a:p>
                  </a:txBody>
                  <a:tcPr/>
                </a:tc>
                <a:extLst>
                  <a:ext uri="{0D108BD9-81ED-4DB2-BD59-A6C34878D82A}">
                    <a16:rowId xmlns:a16="http://schemas.microsoft.com/office/drawing/2014/main" val="10001"/>
                  </a:ext>
                </a:extLst>
              </a:tr>
              <a:tr h="387705">
                <a:tc>
                  <a:txBody>
                    <a:bodyPr/>
                    <a:lstStyle/>
                    <a:p>
                      <a:pPr algn="ctr" latinLnBrk="1"/>
                      <a:r>
                        <a:rPr lang="en-US" altLang="ko-KR" dirty="0">
                          <a:latin typeface="Calibri" pitchFamily="34" charset="0"/>
                          <a:cs typeface="Calibri" pitchFamily="34" charset="0"/>
                        </a:rPr>
                        <a:t>Glycerin</a:t>
                      </a:r>
                      <a:endParaRPr lang="ko-KR" altLang="en-US" dirty="0">
                        <a:latin typeface="Calibri" pitchFamily="34" charset="0"/>
                        <a:cs typeface="Calibri" pitchFamily="34" charset="0"/>
                      </a:endParaRPr>
                    </a:p>
                  </a:txBody>
                  <a:tcPr/>
                </a:tc>
                <a:tc>
                  <a:txBody>
                    <a:bodyPr/>
                    <a:lstStyle/>
                    <a:p>
                      <a:pPr algn="ctr" latinLnBrk="1"/>
                      <a:r>
                        <a:rPr lang="en-US" altLang="ko-KR" dirty="0">
                          <a:latin typeface="Calibri" pitchFamily="34" charset="0"/>
                          <a:cs typeface="Calibri" pitchFamily="34" charset="0"/>
                        </a:rPr>
                        <a:t>40.1</a:t>
                      </a:r>
                      <a:endParaRPr lang="ko-KR" altLang="en-US" dirty="0">
                        <a:latin typeface="Calibri" pitchFamily="34" charset="0"/>
                        <a:cs typeface="Calibri" pitchFamily="34" charset="0"/>
                      </a:endParaRPr>
                    </a:p>
                  </a:txBody>
                  <a:tcPr/>
                </a:tc>
                <a:extLst>
                  <a:ext uri="{0D108BD9-81ED-4DB2-BD59-A6C34878D82A}">
                    <a16:rowId xmlns:a16="http://schemas.microsoft.com/office/drawing/2014/main" val="10002"/>
                  </a:ext>
                </a:extLst>
              </a:tr>
              <a:tr h="387705">
                <a:tc>
                  <a:txBody>
                    <a:bodyPr/>
                    <a:lstStyle/>
                    <a:p>
                      <a:pPr algn="ctr" latinLnBrk="1"/>
                      <a:r>
                        <a:rPr lang="en-US" altLang="ko-KR" dirty="0">
                          <a:latin typeface="Calibri" pitchFamily="34" charset="0"/>
                          <a:cs typeface="Calibri" pitchFamily="34" charset="0"/>
                        </a:rPr>
                        <a:t>Propylene glycol</a:t>
                      </a:r>
                      <a:endParaRPr lang="ko-KR" altLang="en-US" dirty="0">
                        <a:latin typeface="Calibri" pitchFamily="34" charset="0"/>
                        <a:cs typeface="Calibri" pitchFamily="34" charset="0"/>
                      </a:endParaRPr>
                    </a:p>
                  </a:txBody>
                  <a:tcPr/>
                </a:tc>
                <a:tc>
                  <a:txBody>
                    <a:bodyPr/>
                    <a:lstStyle/>
                    <a:p>
                      <a:pPr algn="ctr" latinLnBrk="1"/>
                      <a:r>
                        <a:rPr lang="en-US" altLang="ko-KR" dirty="0">
                          <a:latin typeface="Calibri" pitchFamily="34" charset="0"/>
                          <a:cs typeface="Calibri" pitchFamily="34" charset="0"/>
                        </a:rPr>
                        <a:t>32.01</a:t>
                      </a:r>
                      <a:endParaRPr lang="ko-KR" altLang="en-US" dirty="0">
                        <a:latin typeface="Calibri" pitchFamily="34" charset="0"/>
                        <a:cs typeface="Calibri" pitchFamily="34" charset="0"/>
                      </a:endParaRPr>
                    </a:p>
                  </a:txBody>
                  <a:tcPr/>
                </a:tc>
                <a:extLst>
                  <a:ext uri="{0D108BD9-81ED-4DB2-BD59-A6C34878D82A}">
                    <a16:rowId xmlns:a16="http://schemas.microsoft.com/office/drawing/2014/main" val="10003"/>
                  </a:ext>
                </a:extLst>
              </a:tr>
              <a:tr h="387705">
                <a:tc>
                  <a:txBody>
                    <a:bodyPr/>
                    <a:lstStyle/>
                    <a:p>
                      <a:pPr algn="ctr" latinLnBrk="1"/>
                      <a:r>
                        <a:rPr lang="en-US" altLang="ko-KR" dirty="0">
                          <a:latin typeface="Calibri" pitchFamily="34" charset="0"/>
                          <a:cs typeface="Calibri" pitchFamily="34" charset="0"/>
                        </a:rPr>
                        <a:t>Methanol</a:t>
                      </a:r>
                      <a:endParaRPr lang="ko-KR" altLang="en-US" dirty="0">
                        <a:latin typeface="Calibri" pitchFamily="34" charset="0"/>
                        <a:cs typeface="Calibri" pitchFamily="34" charset="0"/>
                      </a:endParaRPr>
                    </a:p>
                  </a:txBody>
                  <a:tcPr/>
                </a:tc>
                <a:tc>
                  <a:txBody>
                    <a:bodyPr/>
                    <a:lstStyle/>
                    <a:p>
                      <a:pPr algn="ctr" latinLnBrk="1"/>
                      <a:r>
                        <a:rPr lang="en-US" altLang="ko-KR" dirty="0">
                          <a:latin typeface="Calibri" pitchFamily="34" charset="0"/>
                          <a:cs typeface="Calibri" pitchFamily="34" charset="0"/>
                        </a:rPr>
                        <a:t>31.5</a:t>
                      </a:r>
                      <a:endParaRPr lang="ko-KR" altLang="en-US" dirty="0">
                        <a:latin typeface="Calibri" pitchFamily="34" charset="0"/>
                        <a:cs typeface="Calibri" pitchFamily="34" charset="0"/>
                      </a:endParaRPr>
                    </a:p>
                  </a:txBody>
                  <a:tcPr/>
                </a:tc>
                <a:extLst>
                  <a:ext uri="{0D108BD9-81ED-4DB2-BD59-A6C34878D82A}">
                    <a16:rowId xmlns:a16="http://schemas.microsoft.com/office/drawing/2014/main" val="10004"/>
                  </a:ext>
                </a:extLst>
              </a:tr>
              <a:tr h="387705">
                <a:tc>
                  <a:txBody>
                    <a:bodyPr/>
                    <a:lstStyle/>
                    <a:p>
                      <a:pPr algn="ctr" latinLnBrk="1"/>
                      <a:r>
                        <a:rPr lang="en-US" altLang="ko-KR" dirty="0">
                          <a:latin typeface="Calibri" pitchFamily="34" charset="0"/>
                          <a:cs typeface="Calibri" pitchFamily="34" charset="0"/>
                        </a:rPr>
                        <a:t>Acetone</a:t>
                      </a:r>
                      <a:endParaRPr lang="ko-KR" altLang="en-US" dirty="0">
                        <a:latin typeface="Calibri" pitchFamily="34" charset="0"/>
                        <a:cs typeface="Calibri" pitchFamily="34" charset="0"/>
                      </a:endParaRPr>
                    </a:p>
                  </a:txBody>
                  <a:tcPr/>
                </a:tc>
                <a:tc>
                  <a:txBody>
                    <a:bodyPr/>
                    <a:lstStyle/>
                    <a:p>
                      <a:pPr algn="ctr" latinLnBrk="1"/>
                      <a:r>
                        <a:rPr lang="en-US" altLang="ko-KR" dirty="0">
                          <a:latin typeface="Calibri" pitchFamily="34" charset="0"/>
                          <a:cs typeface="Calibri" pitchFamily="34" charset="0"/>
                        </a:rPr>
                        <a:t>19.1</a:t>
                      </a:r>
                      <a:endParaRPr lang="ko-KR" altLang="en-US" dirty="0">
                        <a:latin typeface="Calibri" pitchFamily="34" charset="0"/>
                        <a:cs typeface="Calibri" pitchFamily="34" charset="0"/>
                      </a:endParaRPr>
                    </a:p>
                  </a:txBody>
                  <a:tcPr/>
                </a:tc>
                <a:extLst>
                  <a:ext uri="{0D108BD9-81ED-4DB2-BD59-A6C34878D82A}">
                    <a16:rowId xmlns:a16="http://schemas.microsoft.com/office/drawing/2014/main" val="10005"/>
                  </a:ext>
                </a:extLst>
              </a:tr>
              <a:tr h="387705">
                <a:tc>
                  <a:txBody>
                    <a:bodyPr/>
                    <a:lstStyle/>
                    <a:p>
                      <a:pPr algn="ctr" latinLnBrk="1"/>
                      <a:r>
                        <a:rPr lang="en-US" altLang="ko-KR" dirty="0">
                          <a:latin typeface="Calibri" pitchFamily="34" charset="0"/>
                          <a:cs typeface="Calibri" pitchFamily="34" charset="0"/>
                        </a:rPr>
                        <a:t>PEG 400</a:t>
                      </a:r>
                      <a:endParaRPr lang="ko-KR" altLang="en-US" dirty="0">
                        <a:latin typeface="Calibri" pitchFamily="34" charset="0"/>
                        <a:cs typeface="Calibri" pitchFamily="34" charset="0"/>
                      </a:endParaRPr>
                    </a:p>
                  </a:txBody>
                  <a:tcPr/>
                </a:tc>
                <a:tc>
                  <a:txBody>
                    <a:bodyPr/>
                    <a:lstStyle/>
                    <a:p>
                      <a:pPr algn="ctr" latinLnBrk="1"/>
                      <a:r>
                        <a:rPr lang="en-US" altLang="ko-KR" dirty="0">
                          <a:latin typeface="Calibri" pitchFamily="34" charset="0"/>
                          <a:cs typeface="Calibri" pitchFamily="34" charset="0"/>
                        </a:rPr>
                        <a:t>12.5</a:t>
                      </a:r>
                      <a:endParaRPr lang="ko-KR" altLang="en-US" dirty="0">
                        <a:latin typeface="Calibri" pitchFamily="34" charset="0"/>
                        <a:cs typeface="Calibri" pitchFamily="34" charset="0"/>
                      </a:endParaRPr>
                    </a:p>
                  </a:txBody>
                  <a:tcPr/>
                </a:tc>
                <a:extLst>
                  <a:ext uri="{0D108BD9-81ED-4DB2-BD59-A6C34878D82A}">
                    <a16:rowId xmlns:a16="http://schemas.microsoft.com/office/drawing/2014/main" val="10006"/>
                  </a:ext>
                </a:extLst>
              </a:tr>
              <a:tr h="387705">
                <a:tc>
                  <a:txBody>
                    <a:bodyPr/>
                    <a:lstStyle/>
                    <a:p>
                      <a:pPr algn="ctr" latinLnBrk="1"/>
                      <a:r>
                        <a:rPr lang="en-US" altLang="ko-KR" dirty="0">
                          <a:latin typeface="Calibri" pitchFamily="34" charset="0"/>
                          <a:cs typeface="Calibri" pitchFamily="34" charset="0"/>
                        </a:rPr>
                        <a:t>Cotton</a:t>
                      </a:r>
                      <a:r>
                        <a:rPr lang="en-US" altLang="ko-KR" baseline="0" dirty="0">
                          <a:latin typeface="Calibri" pitchFamily="34" charset="0"/>
                          <a:cs typeface="Calibri" pitchFamily="34" charset="0"/>
                        </a:rPr>
                        <a:t>seed oil</a:t>
                      </a:r>
                      <a:endParaRPr lang="ko-KR" altLang="en-US" dirty="0">
                        <a:latin typeface="Calibri" pitchFamily="34" charset="0"/>
                        <a:cs typeface="Calibri" pitchFamily="34" charset="0"/>
                      </a:endParaRPr>
                    </a:p>
                  </a:txBody>
                  <a:tcPr/>
                </a:tc>
                <a:tc>
                  <a:txBody>
                    <a:bodyPr/>
                    <a:lstStyle/>
                    <a:p>
                      <a:pPr algn="ctr" latinLnBrk="1"/>
                      <a:r>
                        <a:rPr lang="en-US" altLang="ko-KR" dirty="0">
                          <a:latin typeface="Calibri" pitchFamily="34" charset="0"/>
                          <a:cs typeface="Calibri" pitchFamily="34" charset="0"/>
                        </a:rPr>
                        <a:t>6.4</a:t>
                      </a:r>
                      <a:endParaRPr lang="ko-KR" altLang="en-US" dirty="0">
                        <a:latin typeface="Calibri" pitchFamily="34" charset="0"/>
                        <a:cs typeface="Calibri" pitchFamily="34" charset="0"/>
                      </a:endParaRPr>
                    </a:p>
                  </a:txBody>
                  <a:tcPr/>
                </a:tc>
                <a:extLst>
                  <a:ext uri="{0D108BD9-81ED-4DB2-BD59-A6C34878D82A}">
                    <a16:rowId xmlns:a16="http://schemas.microsoft.com/office/drawing/2014/main" val="10007"/>
                  </a:ext>
                </a:extLst>
              </a:tr>
              <a:tr h="387705">
                <a:tc>
                  <a:txBody>
                    <a:bodyPr/>
                    <a:lstStyle/>
                    <a:p>
                      <a:pPr algn="ctr" latinLnBrk="1"/>
                      <a:r>
                        <a:rPr lang="en-US" altLang="ko-KR" dirty="0">
                          <a:latin typeface="Calibri" pitchFamily="34" charset="0"/>
                          <a:cs typeface="Calibri" pitchFamily="34" charset="0"/>
                        </a:rPr>
                        <a:t>Ether</a:t>
                      </a:r>
                      <a:endParaRPr lang="ko-KR" altLang="en-US" dirty="0">
                        <a:latin typeface="Calibri" pitchFamily="34" charset="0"/>
                        <a:cs typeface="Calibri" pitchFamily="34" charset="0"/>
                      </a:endParaRPr>
                    </a:p>
                  </a:txBody>
                  <a:tcPr/>
                </a:tc>
                <a:tc>
                  <a:txBody>
                    <a:bodyPr/>
                    <a:lstStyle/>
                    <a:p>
                      <a:pPr algn="ctr" latinLnBrk="1"/>
                      <a:r>
                        <a:rPr lang="en-US" altLang="ko-KR" dirty="0">
                          <a:latin typeface="Calibri" pitchFamily="34" charset="0"/>
                          <a:cs typeface="Calibri" pitchFamily="34" charset="0"/>
                        </a:rPr>
                        <a:t>4.3</a:t>
                      </a:r>
                      <a:endParaRPr lang="ko-KR" altLang="en-US" dirty="0">
                        <a:latin typeface="Calibri" pitchFamily="34" charset="0"/>
                        <a:cs typeface="Calibri" pitchFamily="34" charset="0"/>
                      </a:endParaRPr>
                    </a:p>
                  </a:txBody>
                  <a:tcPr/>
                </a:tc>
                <a:extLst>
                  <a:ext uri="{0D108BD9-81ED-4DB2-BD59-A6C34878D82A}">
                    <a16:rowId xmlns:a16="http://schemas.microsoft.com/office/drawing/2014/main" val="10008"/>
                  </a:ext>
                </a:extLst>
              </a:tr>
            </a:tbl>
          </a:graphicData>
        </a:graphic>
      </p:graphicFrame>
      <p:sp>
        <p:nvSpPr>
          <p:cNvPr id="6" name="TextBox 5"/>
          <p:cNvSpPr txBox="1"/>
          <p:nvPr/>
        </p:nvSpPr>
        <p:spPr>
          <a:xfrm>
            <a:off x="6725966" y="1772817"/>
            <a:ext cx="3240360" cy="646331"/>
          </a:xfrm>
          <a:prstGeom prst="rect">
            <a:avLst/>
          </a:prstGeom>
          <a:noFill/>
        </p:spPr>
        <p:txBody>
          <a:bodyPr wrap="square" rtlCol="0">
            <a:spAutoFit/>
          </a:bodyPr>
          <a:lstStyle/>
          <a:p>
            <a:r>
              <a:rPr lang="en-US" altLang="ko-KR" dirty="0">
                <a:latin typeface="Calibri" pitchFamily="34" charset="0"/>
                <a:cs typeface="Calibri" pitchFamily="34" charset="0"/>
              </a:rPr>
              <a:t>Table 6-5 Dielectric Constants of Some Solvents at 25</a:t>
            </a:r>
            <a:r>
              <a:rPr lang="en-US" altLang="ko-KR" dirty="0">
                <a:latin typeface="FangSong"/>
                <a:ea typeface="FangSong"/>
                <a:cs typeface="Calibri" pitchFamily="34" charset="0"/>
              </a:rPr>
              <a:t>℃</a:t>
            </a:r>
            <a:endParaRPr lang="ko-KR" altLang="en-US" dirty="0">
              <a:latin typeface="Calibri" pitchFamily="34" charset="0"/>
              <a:cs typeface="Calibri" pitchFamily="34" charset="0"/>
            </a:endParaRPr>
          </a:p>
        </p:txBody>
      </p:sp>
      <p:sp>
        <p:nvSpPr>
          <p:cNvPr id="9" name="TextBox 8"/>
          <p:cNvSpPr txBox="1"/>
          <p:nvPr/>
        </p:nvSpPr>
        <p:spPr>
          <a:xfrm>
            <a:off x="1775520" y="6382490"/>
            <a:ext cx="5572164" cy="430887"/>
          </a:xfrm>
          <a:prstGeom prst="rect">
            <a:avLst/>
          </a:prstGeom>
          <a:noFill/>
        </p:spPr>
        <p:txBody>
          <a:bodyPr wrap="square" rtlCol="0">
            <a:spAutoFit/>
          </a:bodyPr>
          <a:lstStyle/>
          <a:p>
            <a:r>
              <a:rPr lang="en-US" altLang="ko-KR" sz="1100" dirty="0">
                <a:latin typeface="Calibri" pitchFamily="34" charset="0"/>
              </a:rPr>
              <a:t>* Applied Physical Pharmacy </a:t>
            </a:r>
          </a:p>
          <a:p>
            <a:r>
              <a:rPr lang="en-US" altLang="ko-KR" sz="1100" dirty="0">
                <a:latin typeface="Calibri" pitchFamily="34" charset="0"/>
              </a:rPr>
              <a:t>   </a:t>
            </a:r>
            <a:r>
              <a:rPr lang="en-US" altLang="ko-KR" sz="1100" dirty="0" err="1">
                <a:latin typeface="Calibri" pitchFamily="34" charset="0"/>
              </a:rPr>
              <a:t>Mansoor</a:t>
            </a:r>
            <a:r>
              <a:rPr lang="en-US" altLang="ko-KR" sz="1100" dirty="0">
                <a:latin typeface="Calibri" pitchFamily="34" charset="0"/>
              </a:rPr>
              <a:t> </a:t>
            </a:r>
            <a:r>
              <a:rPr lang="en-US" altLang="ko-KR" sz="1100" dirty="0" err="1">
                <a:latin typeface="Calibri" pitchFamily="34" charset="0"/>
              </a:rPr>
              <a:t>M.Amiji</a:t>
            </a:r>
            <a:r>
              <a:rPr lang="en-US" altLang="ko-KR" sz="1100" dirty="0">
                <a:latin typeface="Calibri" pitchFamily="34" charset="0"/>
              </a:rPr>
              <a:t>, Beverly </a:t>
            </a:r>
            <a:r>
              <a:rPr lang="en-US" altLang="ko-KR" sz="1100" dirty="0" err="1">
                <a:latin typeface="Calibri" pitchFamily="34" charset="0"/>
              </a:rPr>
              <a:t>J.Sandmann</a:t>
            </a:r>
            <a:endParaRPr lang="en-US" altLang="ko-KR" sz="1100" dirty="0">
              <a:latin typeface="Calibri" pitchFamily="34" charset="0"/>
            </a:endParaRPr>
          </a:p>
        </p:txBody>
      </p:sp>
      <p:sp>
        <p:nvSpPr>
          <p:cNvPr id="10" name="TextBox 9"/>
          <p:cNvSpPr txBox="1"/>
          <p:nvPr/>
        </p:nvSpPr>
        <p:spPr>
          <a:xfrm>
            <a:off x="6600056" y="1772816"/>
            <a:ext cx="144016" cy="369332"/>
          </a:xfrm>
          <a:prstGeom prst="rect">
            <a:avLst/>
          </a:prstGeom>
          <a:noFill/>
        </p:spPr>
        <p:txBody>
          <a:bodyPr wrap="square" rtlCol="0">
            <a:spAutoFit/>
          </a:bodyPr>
          <a:lstStyle/>
          <a:p>
            <a:r>
              <a:rPr lang="en-US" altLang="ko-KR" dirty="0"/>
              <a:t>*</a:t>
            </a:r>
            <a:endParaRPr lang="ko-KR" alt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8214</TotalTime>
  <Words>5568</Words>
  <Application>Microsoft Office PowerPoint</Application>
  <PresentationFormat>Widescreen</PresentationFormat>
  <Paragraphs>841</Paragraphs>
  <Slides>117</Slides>
  <Notes>6</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117</vt:i4>
      </vt:variant>
    </vt:vector>
  </HeadingPairs>
  <TitlesOfParts>
    <vt:vector size="136" baseType="lpstr">
      <vt:lpstr>Batang</vt:lpstr>
      <vt:lpstr>FangSong</vt:lpstr>
      <vt:lpstr>Arial</vt:lpstr>
      <vt:lpstr>Arial</vt:lpstr>
      <vt:lpstr>Calibri</vt:lpstr>
      <vt:lpstr>Calibri Light</vt:lpstr>
      <vt:lpstr>Cooper Black</vt:lpstr>
      <vt:lpstr>KaTeX_Main</vt:lpstr>
      <vt:lpstr>Linux Libertine</vt:lpstr>
      <vt:lpstr>Manrope</vt:lpstr>
      <vt:lpstr>MJXc-TeX-main-R</vt:lpstr>
      <vt:lpstr>MJXc-TeX-math-I</vt:lpstr>
      <vt:lpstr>MS Reference Sans Serif</vt:lpstr>
      <vt:lpstr>Nimbus Roman No9 L</vt:lpstr>
      <vt:lpstr>Nunito Sans</vt:lpstr>
      <vt:lpstr>Proxima Nova</vt:lpstr>
      <vt:lpstr>Roboto</vt:lpstr>
      <vt:lpstr>Times New Roman</vt:lpstr>
      <vt:lpstr>Office Theme</vt:lpstr>
      <vt:lpstr>CHM 101 2020-2021</vt:lpstr>
      <vt:lpstr>PowerPoint Presentation</vt:lpstr>
      <vt:lpstr>PowerPoint Presentation</vt:lpstr>
      <vt:lpstr>PowerPoint Presentation</vt:lpstr>
      <vt:lpstr>PowerPoint Presentation</vt:lpstr>
      <vt:lpstr>PowerPoint Presentation</vt:lpstr>
      <vt:lpstr>COMMON PH VALUES AROUND US</vt:lpstr>
      <vt:lpstr>IMPORTANCE OF PH  </vt:lpstr>
      <vt:lpstr>PH IN DIGESTIVE SYSTEM - </vt:lpstr>
      <vt:lpstr>PH METER </vt:lpstr>
      <vt:lpstr>PH IN GROWING CROPS - DEFINITION </vt:lpstr>
      <vt:lpstr>RANGE OF PH SCALE </vt:lpstr>
      <vt:lpstr>EFFECT OF PH ON PLANTS AND ANIMALS </vt:lpstr>
      <vt:lpstr>EFFECT OF PH ON TOOTH DECAY</vt:lpstr>
      <vt:lpstr>PH OF SOIL IN BACKYARD</vt:lpstr>
      <vt:lpstr>PH OF SALTS</vt:lpstr>
      <vt:lpstr>pH in Chemistry</vt:lpstr>
      <vt:lpstr>For example,  </vt:lpstr>
      <vt:lpstr>pH depends on temperature</vt:lpstr>
      <vt:lpstr>Ion-selective electrodes,</vt:lpstr>
      <vt:lpstr>pH indicators </vt:lpstr>
      <vt:lpstr>PowerPoint Presentation</vt:lpstr>
      <vt:lpstr>pOH </vt:lpstr>
      <vt:lpstr>PowerPoint Presentation</vt:lpstr>
      <vt:lpstr>Neutrality</vt:lpstr>
      <vt:lpstr>PowerPoint Presentation</vt:lpstr>
      <vt:lpstr>Dissociation of Ionic Solids (&amp; Compounds)</vt:lpstr>
      <vt:lpstr>Dissociation in water </vt:lpstr>
      <vt:lpstr>Dissociation of sodium chloride in water </vt:lpstr>
      <vt:lpstr>Sodium chloride dissolves in water</vt:lpstr>
      <vt:lpstr>PowerPoint Presentation</vt:lpstr>
      <vt:lpstr>For Acids , Bases &amp; Ionic Solids</vt:lpstr>
      <vt:lpstr>Calculating pH for Acids , Bases &amp; Ionic Solids</vt:lpstr>
      <vt:lpstr>Related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OR</vt:lpstr>
      <vt:lpstr>PowerPoint Presentation</vt:lpstr>
      <vt:lpstr>PowerPoint Presentation</vt:lpstr>
      <vt:lpstr>PowerPoint Presentation</vt:lpstr>
      <vt:lpstr>Answer</vt:lpstr>
      <vt:lpstr>PowerPoint Presentation</vt:lpstr>
      <vt:lpstr>PowerPoint Presentation</vt:lpstr>
      <vt:lpstr>PowerPoint Presentation</vt:lpstr>
      <vt:lpstr>PowerPoint Presentation</vt:lpstr>
      <vt:lpstr>pH balance disorders</vt:lpstr>
      <vt:lpstr>PowerPoint Presentation</vt:lpstr>
      <vt:lpstr>PowerPoint Presentation</vt:lpstr>
      <vt:lpstr>Recap -------Revision</vt:lpstr>
      <vt:lpstr>PowerPoint Presentation</vt:lpstr>
      <vt:lpstr>PowerPoint Presentation</vt:lpstr>
      <vt:lpstr>pH, a Concentration Scale</vt:lpstr>
      <vt:lpstr>PowerPoint Presentation</vt:lpstr>
      <vt:lpstr>Titration</vt:lpstr>
      <vt:lpstr>PowerPoint Presentation</vt:lpstr>
      <vt:lpstr>Autoionization of Water</vt:lpstr>
      <vt:lpstr>PowerPoint Presentation</vt:lpstr>
      <vt:lpstr>PowerPoint Presentation</vt:lpstr>
      <vt:lpstr>CHAPTER OBJECTIVES</vt:lpstr>
      <vt:lpstr>What is Solubility</vt:lpstr>
      <vt:lpstr>PowerPoint Presentation</vt:lpstr>
      <vt:lpstr>PowerPoint Presentation</vt:lpstr>
      <vt:lpstr>Definition of TERMS:  The Solubility Product, Ksp</vt:lpstr>
      <vt:lpstr>Definition of TERMS: The Ion Product</vt:lpstr>
      <vt:lpstr>Definition of TERMS: The Ion Product</vt:lpstr>
      <vt:lpstr>Definition of TERMS: The Common Ion Effect and Solubility</vt:lpstr>
      <vt:lpstr>Solubility of ionic compounds in water </vt:lpstr>
      <vt:lpstr>Solubility product, Ksp.</vt:lpstr>
      <vt:lpstr>Calculation of Solubility</vt:lpstr>
      <vt:lpstr>Interpretation</vt:lpstr>
      <vt:lpstr>PowerPoint Presentation</vt:lpstr>
      <vt:lpstr>Factors That Affect Solubility</vt:lpstr>
      <vt:lpstr>Ion-Pair Formation</vt:lpstr>
      <vt:lpstr>Ion-Pair Formation</vt:lpstr>
      <vt:lpstr>Ion-Pair Formation</vt:lpstr>
      <vt:lpstr>Incomplete Dissociation</vt:lpstr>
      <vt:lpstr>Incomplete Dissociation</vt:lpstr>
      <vt:lpstr>PowerPoint Presentation</vt:lpstr>
      <vt:lpstr>PowerPoint Presentation</vt:lpstr>
      <vt:lpstr>PowerPoint Presentation</vt:lpstr>
      <vt:lpstr>PowerPoint Presentation</vt:lpstr>
      <vt:lpstr>PowerPoint Presentation</vt:lpstr>
      <vt:lpstr>Solubility and pH</vt:lpstr>
      <vt:lpstr>The Effect of Acid-Base Equilibria on the Solubility of Salts</vt:lpstr>
      <vt:lpstr>  Solubility and Partition Phenomena</vt:lpstr>
      <vt:lpstr>Contents</vt:lpstr>
      <vt:lpstr>Contents</vt:lpstr>
      <vt:lpstr>Definitions</vt:lpstr>
      <vt:lpstr>Factors influencing solubility </vt:lpstr>
      <vt:lpstr>Factors influencing solubility </vt:lpstr>
      <vt:lpstr>Factors influencing solubility </vt:lpstr>
      <vt:lpstr>Factors influencing solubility </vt:lpstr>
      <vt:lpstr>Factors influencing solubility </vt:lpstr>
      <vt:lpstr>Factors influencing solubility </vt:lpstr>
      <vt:lpstr>Factors influencing solubility </vt:lpstr>
      <vt:lpstr>Factors influencing solubility </vt:lpstr>
      <vt:lpstr>The effect of pH on solubility</vt:lpstr>
      <vt:lpstr>The effect of pH on solubility</vt:lpstr>
      <vt:lpstr>The effect of pH on solubility</vt:lpstr>
      <vt:lpstr>The effect of pH on solubility</vt:lpstr>
      <vt:lpstr>The effect of pH on solubility</vt:lpstr>
      <vt:lpstr>The effect of pH on solubility</vt:lpstr>
      <vt:lpstr>The effect of Pressure</vt:lpstr>
      <vt:lpstr>Influence of (Co)Solvents on Solubility</vt:lpstr>
      <vt:lpstr>Influence of Solvents on Solubility</vt:lpstr>
      <vt:lpstr>Water Solubility of Ionic Compounds</vt:lpstr>
      <vt:lpstr>Other Applications of Solubility </vt:lpstr>
      <vt:lpstr>Application of Solubility : liquid–liquid extraction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CHM 101 2018-2019</dc:title>
  <dc:creator>DR OLADOYINBO</dc:creator>
  <cp:lastModifiedBy>DR OLADOYINBO</cp:lastModifiedBy>
  <cp:revision>27</cp:revision>
  <dcterms:created xsi:type="dcterms:W3CDTF">2021-03-21T17:49:25Z</dcterms:created>
  <dcterms:modified xsi:type="dcterms:W3CDTF">2021-12-22T00:23:41Z</dcterms:modified>
</cp:coreProperties>
</file>